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80" r:id="rId1"/>
  </p:sldMasterIdLst>
  <p:notesMasterIdLst>
    <p:notesMasterId r:id="rId32"/>
  </p:notesMasterIdLst>
  <p:sldIdLst>
    <p:sldId id="256" r:id="rId2"/>
    <p:sldId id="277" r:id="rId3"/>
    <p:sldId id="279" r:id="rId4"/>
    <p:sldId id="280" r:id="rId5"/>
    <p:sldId id="282" r:id="rId6"/>
    <p:sldId id="283" r:id="rId7"/>
    <p:sldId id="284" r:id="rId8"/>
    <p:sldId id="285" r:id="rId9"/>
    <p:sldId id="286" r:id="rId10"/>
    <p:sldId id="287" r:id="rId11"/>
    <p:sldId id="288" r:id="rId12"/>
    <p:sldId id="289" r:id="rId13"/>
    <p:sldId id="290" r:id="rId14"/>
    <p:sldId id="291" r:id="rId15"/>
    <p:sldId id="292" r:id="rId16"/>
    <p:sldId id="262" r:id="rId17"/>
    <p:sldId id="263" r:id="rId18"/>
    <p:sldId id="264" r:id="rId19"/>
    <p:sldId id="265" r:id="rId20"/>
    <p:sldId id="266" r:id="rId21"/>
    <p:sldId id="267" r:id="rId22"/>
    <p:sldId id="270" r:id="rId23"/>
    <p:sldId id="268" r:id="rId24"/>
    <p:sldId id="269" r:id="rId25"/>
    <p:sldId id="271" r:id="rId26"/>
    <p:sldId id="272" r:id="rId27"/>
    <p:sldId id="273" r:id="rId28"/>
    <p:sldId id="275" r:id="rId29"/>
    <p:sldId id="276" r:id="rId30"/>
    <p:sldId id="281" r:id="rId31"/>
  </p:sldIdLst>
  <p:sldSz cx="9144000" cy="5143500" type="screen16x9"/>
  <p:notesSz cx="6858000" cy="9144000"/>
  <p:embeddedFontLst>
    <p:embeddedFont>
      <p:font typeface="Aharoni" panose="02010803020104030203" pitchFamily="2" charset="-79"/>
      <p:bold r:id="rId33"/>
    </p:embeddedFont>
    <p:embeddedFont>
      <p:font typeface="Arial Black" panose="020B0A04020102020204" pitchFamily="34" charset="0"/>
      <p:bold r:id="rId34"/>
    </p:embeddedFont>
    <p:embeddedFont>
      <p:font typeface="Bebas Neue" panose="020B0606020202050201" pitchFamily="34" charset="0"/>
      <p:regular r:id="rId35"/>
    </p:embeddedFont>
    <p:embeddedFont>
      <p:font typeface="Georgia" panose="02040502050405020303" pitchFamily="18" charset="0"/>
      <p:regular r:id="rId36"/>
      <p:bold r:id="rId37"/>
      <p:italic r:id="rId38"/>
      <p:boldItalic r:id="rId39"/>
    </p:embeddedFont>
    <p:embeddedFont>
      <p:font typeface="Montserrat" panose="00000500000000000000" pitchFamily="2" charset="0"/>
      <p:regular r:id="rId40"/>
      <p:bold r:id="rId41"/>
      <p:italic r:id="rId42"/>
      <p:boldItalic r:id="rId43"/>
    </p:embeddedFont>
    <p:embeddedFont>
      <p:font typeface="Montserrat Black" panose="00000A00000000000000" pitchFamily="2" charset="0"/>
      <p:bold r:id="rId44"/>
      <p:boldItalic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3016B6-D6CB-4A57-B18F-8F0906B46CFC}" v="14" dt="2023-11-01T05:47:45.314"/>
  </p1510:revLst>
</p1510:revInfo>
</file>

<file path=ppt/tableStyles.xml><?xml version="1.0" encoding="utf-8"?>
<a:tblStyleLst xmlns:a="http://schemas.openxmlformats.org/drawingml/2006/main" def="{EE5954AB-6FB0-46EB-AE5E-C8E9DDE37E5F}">
  <a:tblStyle styleId="{EE5954AB-6FB0-46EB-AE5E-C8E9DDE37E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58" autoAdjust="0"/>
    <p:restoredTop sz="94660"/>
  </p:normalViewPr>
  <p:slideViewPr>
    <p:cSldViewPr snapToGrid="0">
      <p:cViewPr>
        <p:scale>
          <a:sx n="100" d="100"/>
          <a:sy n="100" d="100"/>
        </p:scale>
        <p:origin x="8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1"/>
        <p:cNvGrpSpPr/>
        <p:nvPr/>
      </p:nvGrpSpPr>
      <p:grpSpPr>
        <a:xfrm>
          <a:off x="0" y="0"/>
          <a:ext cx="0" cy="0"/>
          <a:chOff x="0" y="0"/>
          <a:chExt cx="0" cy="0"/>
        </a:xfrm>
      </p:grpSpPr>
      <p:pic>
        <p:nvPicPr>
          <p:cNvPr id="1092" name="Google Shape;1092;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3" name="Google Shape;1093;p30"/>
          <p:cNvGrpSpPr/>
          <p:nvPr/>
        </p:nvGrpSpPr>
        <p:grpSpPr>
          <a:xfrm flipH="1">
            <a:off x="-884258" y="-507956"/>
            <a:ext cx="2532725" cy="1881750"/>
            <a:chOff x="7221517" y="-507956"/>
            <a:chExt cx="2532725" cy="1881750"/>
          </a:xfrm>
        </p:grpSpPr>
        <p:sp>
          <p:nvSpPr>
            <p:cNvPr id="1094" name="Google Shape;1094;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30"/>
          <p:cNvGrpSpPr/>
          <p:nvPr/>
        </p:nvGrpSpPr>
        <p:grpSpPr>
          <a:xfrm flipH="1">
            <a:off x="7421542" y="4092619"/>
            <a:ext cx="2532725" cy="1881750"/>
            <a:chOff x="7221517" y="-507956"/>
            <a:chExt cx="2532725" cy="1881750"/>
          </a:xfrm>
        </p:grpSpPr>
        <p:sp>
          <p:nvSpPr>
            <p:cNvPr id="1105" name="Google Shape;110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30"/>
          <p:cNvGrpSpPr/>
          <p:nvPr/>
        </p:nvGrpSpPr>
        <p:grpSpPr>
          <a:xfrm>
            <a:off x="1531525" y="4798375"/>
            <a:ext cx="76825" cy="76800"/>
            <a:chOff x="3104875" y="1099400"/>
            <a:chExt cx="76825" cy="76800"/>
          </a:xfrm>
        </p:grpSpPr>
        <p:sp>
          <p:nvSpPr>
            <p:cNvPr id="1116" name="Google Shape;1116;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30"/>
          <p:cNvGrpSpPr/>
          <p:nvPr/>
        </p:nvGrpSpPr>
        <p:grpSpPr>
          <a:xfrm>
            <a:off x="8745875" y="2533350"/>
            <a:ext cx="76825" cy="76800"/>
            <a:chOff x="3104875" y="1099400"/>
            <a:chExt cx="76825" cy="76800"/>
          </a:xfrm>
        </p:grpSpPr>
        <p:sp>
          <p:nvSpPr>
            <p:cNvPr id="1119" name="Google Shape;1119;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30"/>
          <p:cNvGrpSpPr/>
          <p:nvPr/>
        </p:nvGrpSpPr>
        <p:grpSpPr>
          <a:xfrm>
            <a:off x="3576600" y="215950"/>
            <a:ext cx="76825" cy="76800"/>
            <a:chOff x="3104875" y="1099400"/>
            <a:chExt cx="76825" cy="76800"/>
          </a:xfrm>
        </p:grpSpPr>
        <p:sp>
          <p:nvSpPr>
            <p:cNvPr id="1122" name="Google Shape;1122;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4" name="Google Shape;1124;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76"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www.hindawi.com/journals/ijta/2020/8870141/fig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8" name="Google Shape;1238;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39" name="Google Shape;1239;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pic>
        <p:nvPicPr>
          <p:cNvPr id="1249" name="Google Shape;1249;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sp>
        <p:nvSpPr>
          <p:cNvPr id="1251" name="Google Shape;1251;p35"/>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 name="Title 2">
            <a:extLst>
              <a:ext uri="{FF2B5EF4-FFF2-40B4-BE49-F238E27FC236}">
                <a16:creationId xmlns:a16="http://schemas.microsoft.com/office/drawing/2014/main" id="{BC86F286-D086-C28B-2B4E-A3B2C4C1D8A1}"/>
              </a:ext>
            </a:extLst>
          </p:cNvPr>
          <p:cNvSpPr>
            <a:spLocks noGrp="1"/>
          </p:cNvSpPr>
          <p:nvPr>
            <p:ph type="ctrTitle"/>
          </p:nvPr>
        </p:nvSpPr>
        <p:spPr>
          <a:xfrm>
            <a:off x="713225" y="563671"/>
            <a:ext cx="7716790" cy="2008079"/>
          </a:xfrm>
        </p:spPr>
        <p:txBody>
          <a:bodyPr/>
          <a:lstStyle/>
          <a:p>
            <a:r>
              <a:rPr lang="en-IN" sz="4800" dirty="0"/>
              <a:t>AI BASEDDIABETES-PREDICTION PHASE-5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F4B3-42D4-415C-1268-B324706F8FAD}"/>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311932BD-CEAC-DB6C-4CD9-8F6AD1C72131}"/>
              </a:ext>
            </a:extLst>
          </p:cNvPr>
          <p:cNvSpPr>
            <a:spLocks noGrp="1"/>
          </p:cNvSpPr>
          <p:nvPr>
            <p:ph type="subTitle" idx="1"/>
          </p:nvPr>
        </p:nvSpPr>
        <p:spPr/>
        <p:txBody>
          <a:bodyPr/>
          <a:lstStyle/>
          <a:p>
            <a:endParaRPr lang="en-IN"/>
          </a:p>
        </p:txBody>
      </p:sp>
      <p:sp>
        <p:nvSpPr>
          <p:cNvPr id="4" name="TextBox 3">
            <a:extLst>
              <a:ext uri="{FF2B5EF4-FFF2-40B4-BE49-F238E27FC236}">
                <a16:creationId xmlns:a16="http://schemas.microsoft.com/office/drawing/2014/main" id="{966E298C-9A47-02F0-73B9-9D42C65B422B}"/>
              </a:ext>
            </a:extLst>
          </p:cNvPr>
          <p:cNvSpPr txBox="1"/>
          <p:nvPr/>
        </p:nvSpPr>
        <p:spPr>
          <a:xfrm>
            <a:off x="444500" y="298450"/>
            <a:ext cx="8178800" cy="3785652"/>
          </a:xfrm>
          <a:prstGeom prst="rect">
            <a:avLst/>
          </a:prstGeom>
          <a:noFill/>
        </p:spPr>
        <p:txBody>
          <a:bodyPr wrap="square" rtlCol="0">
            <a:spAutoFit/>
          </a:bodyPr>
          <a:lstStyle/>
          <a:p>
            <a:r>
              <a:rPr lang="en-IN" sz="2000" dirty="0">
                <a:solidFill>
                  <a:schemeClr val="accent6"/>
                </a:solidFill>
              </a:rPr>
              <a:t>print(GREEN + "Summary Statistics : " + RESET)</a:t>
            </a:r>
          </a:p>
          <a:p>
            <a:r>
              <a:rPr lang="en-IN" sz="2000" dirty="0">
                <a:solidFill>
                  <a:schemeClr val="accent6"/>
                </a:solidFill>
              </a:rPr>
              <a:t>print(</a:t>
            </a:r>
            <a:r>
              <a:rPr lang="en-IN" sz="2000" dirty="0" err="1">
                <a:solidFill>
                  <a:schemeClr val="accent6"/>
                </a:solidFill>
              </a:rPr>
              <a:t>summary_stats</a:t>
            </a:r>
            <a:r>
              <a:rPr lang="en-IN" sz="2000" dirty="0">
                <a:solidFill>
                  <a:schemeClr val="accent6"/>
                </a:solidFill>
              </a:rPr>
              <a:t>)</a:t>
            </a:r>
          </a:p>
          <a:p>
            <a:r>
              <a:rPr lang="en-IN" sz="2000" dirty="0">
                <a:solidFill>
                  <a:schemeClr val="accent6"/>
                </a:solidFill>
              </a:rPr>
              <a:t># --- Class Distribution</a:t>
            </a:r>
          </a:p>
          <a:p>
            <a:r>
              <a:rPr lang="en-IN" sz="2000" dirty="0" err="1">
                <a:solidFill>
                  <a:schemeClr val="accent6"/>
                </a:solidFill>
              </a:rPr>
              <a:t>class_distribution</a:t>
            </a:r>
            <a:r>
              <a:rPr lang="en-IN" sz="2000" dirty="0">
                <a:solidFill>
                  <a:schemeClr val="accent6"/>
                </a:solidFill>
              </a:rPr>
              <a:t> = </a:t>
            </a:r>
            <a:r>
              <a:rPr lang="en-IN" sz="2000" dirty="0" err="1">
                <a:solidFill>
                  <a:schemeClr val="accent6"/>
                </a:solidFill>
              </a:rPr>
              <a:t>df</a:t>
            </a:r>
            <a:r>
              <a:rPr lang="en-IN" sz="2000" dirty="0">
                <a:solidFill>
                  <a:schemeClr val="accent6"/>
                </a:solidFill>
              </a:rPr>
              <a:t>["Outcome"].</a:t>
            </a:r>
            <a:r>
              <a:rPr lang="en-IN" sz="2000" dirty="0" err="1">
                <a:solidFill>
                  <a:schemeClr val="accent6"/>
                </a:solidFill>
              </a:rPr>
              <a:t>value_counts</a:t>
            </a:r>
            <a:r>
              <a:rPr lang="en-IN" sz="2000" dirty="0">
                <a:solidFill>
                  <a:schemeClr val="accent6"/>
                </a:solidFill>
              </a:rPr>
              <a:t>()</a:t>
            </a:r>
          </a:p>
          <a:p>
            <a:r>
              <a:rPr lang="en-IN" sz="2000" dirty="0">
                <a:solidFill>
                  <a:schemeClr val="accent6"/>
                </a:solidFill>
              </a:rPr>
              <a:t>print(GREEN + "Class Distribution : " + RESET)</a:t>
            </a:r>
          </a:p>
          <a:p>
            <a:r>
              <a:rPr lang="en-IN" sz="2000" dirty="0">
                <a:solidFill>
                  <a:schemeClr val="accent6"/>
                </a:solidFill>
              </a:rPr>
              <a:t>print(</a:t>
            </a:r>
            <a:r>
              <a:rPr lang="en-IN" sz="2000" dirty="0" err="1">
                <a:solidFill>
                  <a:schemeClr val="accent6"/>
                </a:solidFill>
              </a:rPr>
              <a:t>class_distribution</a:t>
            </a:r>
            <a:r>
              <a:rPr lang="en-IN" sz="2000" dirty="0">
                <a:solidFill>
                  <a:schemeClr val="accent6"/>
                </a:solidFill>
              </a:rPr>
              <a:t>)</a:t>
            </a:r>
          </a:p>
          <a:p>
            <a:endParaRPr lang="en-IN" sz="2000" dirty="0">
              <a:solidFill>
                <a:schemeClr val="accent6"/>
              </a:solidFill>
            </a:endParaRPr>
          </a:p>
          <a:p>
            <a:r>
              <a:rPr lang="en-IN" sz="2000" dirty="0">
                <a:solidFill>
                  <a:schemeClr val="accent6"/>
                </a:solidFill>
              </a:rPr>
              <a:t># Support Vector Machine Modelling</a:t>
            </a:r>
          </a:p>
          <a:p>
            <a:r>
              <a:rPr lang="en-IN" sz="2000" dirty="0">
                <a:solidFill>
                  <a:schemeClr val="accent6"/>
                </a:solidFill>
              </a:rPr>
              <a:t># --- Separate features and target variable</a:t>
            </a:r>
          </a:p>
          <a:p>
            <a:r>
              <a:rPr lang="en-IN" sz="2000" dirty="0">
                <a:solidFill>
                  <a:schemeClr val="accent6"/>
                </a:solidFill>
              </a:rPr>
              <a:t>print(BLUE + "\</a:t>
            </a:r>
            <a:r>
              <a:rPr lang="en-IN" sz="2000" dirty="0" err="1">
                <a:solidFill>
                  <a:schemeClr val="accent6"/>
                </a:solidFill>
              </a:rPr>
              <a:t>nMODELLING</a:t>
            </a:r>
            <a:r>
              <a:rPr lang="en-IN" sz="2000" dirty="0">
                <a:solidFill>
                  <a:schemeClr val="accent6"/>
                </a:solidFill>
              </a:rPr>
              <a:t>" + RESET)</a:t>
            </a:r>
          </a:p>
          <a:p>
            <a:r>
              <a:rPr lang="en-IN" sz="2000" dirty="0">
                <a:solidFill>
                  <a:schemeClr val="accent6"/>
                </a:solidFill>
              </a:rPr>
              <a:t>X = </a:t>
            </a:r>
            <a:r>
              <a:rPr lang="en-IN" sz="2000" dirty="0" err="1">
                <a:solidFill>
                  <a:schemeClr val="accent6"/>
                </a:solidFill>
              </a:rPr>
              <a:t>df.drop</a:t>
            </a:r>
            <a:r>
              <a:rPr lang="en-IN" sz="2000" dirty="0">
                <a:solidFill>
                  <a:schemeClr val="accent6"/>
                </a:solidFill>
              </a:rPr>
              <a:t>("Outcome", axis=1)</a:t>
            </a:r>
          </a:p>
          <a:p>
            <a:r>
              <a:rPr lang="en-IN" sz="2000" dirty="0">
                <a:solidFill>
                  <a:schemeClr val="accent6"/>
                </a:solidFill>
              </a:rPr>
              <a:t>y = </a:t>
            </a:r>
            <a:r>
              <a:rPr lang="en-IN" sz="2000" dirty="0" err="1">
                <a:solidFill>
                  <a:schemeClr val="accent6"/>
                </a:solidFill>
              </a:rPr>
              <a:t>df</a:t>
            </a:r>
            <a:r>
              <a:rPr lang="en-IN" sz="2000" dirty="0">
                <a:solidFill>
                  <a:schemeClr val="accent6"/>
                </a:solidFill>
              </a:rPr>
              <a:t>["Outcome"]</a:t>
            </a:r>
          </a:p>
        </p:txBody>
      </p:sp>
    </p:spTree>
    <p:extLst>
      <p:ext uri="{BB962C8B-B14F-4D97-AF65-F5344CB8AC3E}">
        <p14:creationId xmlns:p14="http://schemas.microsoft.com/office/powerpoint/2010/main" val="1523920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C58FF-65A6-FE10-02C5-D66A824CB998}"/>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66EEF9DE-272A-BB4E-9442-AD14482C1668}"/>
              </a:ext>
            </a:extLst>
          </p:cNvPr>
          <p:cNvSpPr>
            <a:spLocks noGrp="1"/>
          </p:cNvSpPr>
          <p:nvPr>
            <p:ph type="subTitle" idx="1"/>
          </p:nvPr>
        </p:nvSpPr>
        <p:spPr/>
        <p:txBody>
          <a:bodyPr/>
          <a:lstStyle/>
          <a:p>
            <a:endParaRPr lang="en-IN"/>
          </a:p>
        </p:txBody>
      </p:sp>
      <p:sp>
        <p:nvSpPr>
          <p:cNvPr id="4" name="TextBox 3">
            <a:extLst>
              <a:ext uri="{FF2B5EF4-FFF2-40B4-BE49-F238E27FC236}">
                <a16:creationId xmlns:a16="http://schemas.microsoft.com/office/drawing/2014/main" id="{758D8E29-17E9-DCCE-D0DC-A9B3B862FF10}"/>
              </a:ext>
            </a:extLst>
          </p:cNvPr>
          <p:cNvSpPr txBox="1"/>
          <p:nvPr/>
        </p:nvSpPr>
        <p:spPr>
          <a:xfrm>
            <a:off x="203200" y="-63500"/>
            <a:ext cx="8229600" cy="5324535"/>
          </a:xfrm>
          <a:prstGeom prst="rect">
            <a:avLst/>
          </a:prstGeom>
          <a:noFill/>
        </p:spPr>
        <p:txBody>
          <a:bodyPr wrap="square" rtlCol="0">
            <a:spAutoFit/>
          </a:bodyPr>
          <a:lstStyle/>
          <a:p>
            <a:r>
              <a:rPr lang="en-IN" sz="2000" dirty="0">
                <a:solidFill>
                  <a:schemeClr val="accent6"/>
                </a:solidFill>
              </a:rPr>
              <a:t># --- Splitting the data into training and testing sets</a:t>
            </a:r>
          </a:p>
          <a:p>
            <a:r>
              <a:rPr lang="en-IN" sz="2000" dirty="0" err="1">
                <a:solidFill>
                  <a:schemeClr val="accent6"/>
                </a:solidFill>
              </a:rPr>
              <a:t>X_train</a:t>
            </a:r>
            <a:r>
              <a:rPr lang="en-IN" sz="2000" dirty="0">
                <a:solidFill>
                  <a:schemeClr val="accent6"/>
                </a:solidFill>
              </a:rPr>
              <a:t>, </a:t>
            </a:r>
            <a:r>
              <a:rPr lang="en-IN" sz="2000" dirty="0" err="1">
                <a:solidFill>
                  <a:schemeClr val="accent6"/>
                </a:solidFill>
              </a:rPr>
              <a:t>X_test</a:t>
            </a:r>
            <a:r>
              <a:rPr lang="en-IN" sz="2000" dirty="0">
                <a:solidFill>
                  <a:schemeClr val="accent6"/>
                </a:solidFill>
              </a:rPr>
              <a:t>, </a:t>
            </a:r>
            <a:r>
              <a:rPr lang="en-IN" sz="2000" dirty="0" err="1">
                <a:solidFill>
                  <a:schemeClr val="accent6"/>
                </a:solidFill>
              </a:rPr>
              <a:t>y_train</a:t>
            </a:r>
            <a:r>
              <a:rPr lang="en-IN" sz="2000" dirty="0">
                <a:solidFill>
                  <a:schemeClr val="accent6"/>
                </a:solidFill>
              </a:rPr>
              <a:t>, </a:t>
            </a:r>
            <a:r>
              <a:rPr lang="en-IN" sz="2000" dirty="0" err="1">
                <a:solidFill>
                  <a:schemeClr val="accent6"/>
                </a:solidFill>
              </a:rPr>
              <a:t>y_test</a:t>
            </a:r>
            <a:r>
              <a:rPr lang="en-IN" sz="2000" dirty="0">
                <a:solidFill>
                  <a:schemeClr val="accent6"/>
                </a:solidFill>
              </a:rPr>
              <a:t> = </a:t>
            </a:r>
            <a:r>
              <a:rPr lang="en-IN" sz="2000" dirty="0" err="1">
                <a:solidFill>
                  <a:schemeClr val="accent6"/>
                </a:solidFill>
              </a:rPr>
              <a:t>train_test_split</a:t>
            </a:r>
            <a:r>
              <a:rPr lang="en-IN" sz="2000" dirty="0">
                <a:solidFill>
                  <a:schemeClr val="accent6"/>
                </a:solidFill>
              </a:rPr>
              <a:t>(</a:t>
            </a:r>
          </a:p>
          <a:p>
            <a:r>
              <a:rPr lang="en-IN" sz="2000" dirty="0">
                <a:solidFill>
                  <a:schemeClr val="accent6"/>
                </a:solidFill>
              </a:rPr>
              <a:t>    X, y, </a:t>
            </a:r>
            <a:r>
              <a:rPr lang="en-IN" sz="2000" dirty="0" err="1">
                <a:solidFill>
                  <a:schemeClr val="accent6"/>
                </a:solidFill>
              </a:rPr>
              <a:t>test_size</a:t>
            </a:r>
            <a:r>
              <a:rPr lang="en-IN" sz="2000" dirty="0">
                <a:solidFill>
                  <a:schemeClr val="accent6"/>
                </a:solidFill>
              </a:rPr>
              <a:t>=0.2, </a:t>
            </a:r>
            <a:r>
              <a:rPr lang="en-IN" sz="2000" dirty="0" err="1">
                <a:solidFill>
                  <a:schemeClr val="accent6"/>
                </a:solidFill>
              </a:rPr>
              <a:t>random_state</a:t>
            </a:r>
            <a:r>
              <a:rPr lang="en-IN" sz="2000" dirty="0">
                <a:solidFill>
                  <a:schemeClr val="accent6"/>
                </a:solidFill>
              </a:rPr>
              <a:t>=42</a:t>
            </a:r>
          </a:p>
          <a:p>
            <a:r>
              <a:rPr lang="en-IN" sz="2000" dirty="0">
                <a:solidFill>
                  <a:schemeClr val="accent6"/>
                </a:solidFill>
              </a:rPr>
              <a:t>)</a:t>
            </a:r>
          </a:p>
          <a:p>
            <a:r>
              <a:rPr lang="en-IN" sz="2000" dirty="0">
                <a:solidFill>
                  <a:schemeClr val="accent6"/>
                </a:solidFill>
              </a:rPr>
              <a:t># --- Standardize Features</a:t>
            </a:r>
          </a:p>
          <a:p>
            <a:r>
              <a:rPr lang="en-IN" sz="2000" dirty="0">
                <a:solidFill>
                  <a:schemeClr val="accent6"/>
                </a:solidFill>
              </a:rPr>
              <a:t>scaler = </a:t>
            </a:r>
            <a:r>
              <a:rPr lang="en-IN" sz="2000" dirty="0" err="1">
                <a:solidFill>
                  <a:schemeClr val="accent6"/>
                </a:solidFill>
              </a:rPr>
              <a:t>StandardScaler</a:t>
            </a:r>
            <a:r>
              <a:rPr lang="en-IN" sz="2000" dirty="0">
                <a:solidFill>
                  <a:schemeClr val="accent6"/>
                </a:solidFill>
              </a:rPr>
              <a:t>()</a:t>
            </a:r>
          </a:p>
          <a:p>
            <a:r>
              <a:rPr lang="en-IN" sz="2000" dirty="0" err="1">
                <a:solidFill>
                  <a:schemeClr val="accent6"/>
                </a:solidFill>
              </a:rPr>
              <a:t>X_train</a:t>
            </a:r>
            <a:r>
              <a:rPr lang="en-IN" sz="2000" dirty="0">
                <a:solidFill>
                  <a:schemeClr val="accent6"/>
                </a:solidFill>
              </a:rPr>
              <a:t> = </a:t>
            </a:r>
            <a:r>
              <a:rPr lang="en-IN" sz="2000" dirty="0" err="1">
                <a:solidFill>
                  <a:schemeClr val="accent6"/>
                </a:solidFill>
              </a:rPr>
              <a:t>scaler.fit_transform</a:t>
            </a:r>
            <a:r>
              <a:rPr lang="en-IN" sz="2000" dirty="0">
                <a:solidFill>
                  <a:schemeClr val="accent6"/>
                </a:solidFill>
              </a:rPr>
              <a:t>(</a:t>
            </a:r>
            <a:r>
              <a:rPr lang="en-IN" sz="2000" dirty="0" err="1">
                <a:solidFill>
                  <a:schemeClr val="accent6"/>
                </a:solidFill>
              </a:rPr>
              <a:t>X_train</a:t>
            </a:r>
            <a:r>
              <a:rPr lang="en-IN" sz="2000" dirty="0">
                <a:solidFill>
                  <a:schemeClr val="accent6"/>
                </a:solidFill>
              </a:rPr>
              <a:t>)</a:t>
            </a:r>
          </a:p>
          <a:p>
            <a:r>
              <a:rPr lang="en-IN" sz="2000" dirty="0" err="1">
                <a:solidFill>
                  <a:schemeClr val="accent6"/>
                </a:solidFill>
              </a:rPr>
              <a:t>X_test</a:t>
            </a:r>
            <a:r>
              <a:rPr lang="en-IN" sz="2000" dirty="0">
                <a:solidFill>
                  <a:schemeClr val="accent6"/>
                </a:solidFill>
              </a:rPr>
              <a:t> = </a:t>
            </a:r>
            <a:r>
              <a:rPr lang="en-IN" sz="2000" dirty="0" err="1">
                <a:solidFill>
                  <a:schemeClr val="accent6"/>
                </a:solidFill>
              </a:rPr>
              <a:t>scaler.transform</a:t>
            </a:r>
            <a:r>
              <a:rPr lang="en-IN" sz="2000" dirty="0">
                <a:solidFill>
                  <a:schemeClr val="accent6"/>
                </a:solidFill>
              </a:rPr>
              <a:t>(</a:t>
            </a:r>
            <a:r>
              <a:rPr lang="en-IN" sz="2000" dirty="0" err="1">
                <a:solidFill>
                  <a:schemeClr val="accent6"/>
                </a:solidFill>
              </a:rPr>
              <a:t>X_test</a:t>
            </a:r>
            <a:r>
              <a:rPr lang="en-IN" sz="2000" dirty="0">
                <a:solidFill>
                  <a:schemeClr val="accent6"/>
                </a:solidFill>
              </a:rPr>
              <a:t>)</a:t>
            </a:r>
          </a:p>
          <a:p>
            <a:r>
              <a:rPr lang="en-IN" sz="2000" dirty="0">
                <a:solidFill>
                  <a:schemeClr val="accent6"/>
                </a:solidFill>
              </a:rPr>
              <a:t># --- </a:t>
            </a:r>
            <a:r>
              <a:rPr lang="en-IN" sz="2000" dirty="0" err="1">
                <a:solidFill>
                  <a:schemeClr val="accent6"/>
                </a:solidFill>
              </a:rPr>
              <a:t>init</a:t>
            </a:r>
            <a:r>
              <a:rPr lang="en-IN" sz="2000" dirty="0">
                <a:solidFill>
                  <a:schemeClr val="accent6"/>
                </a:solidFill>
              </a:rPr>
              <a:t> and train SVM model</a:t>
            </a:r>
          </a:p>
          <a:p>
            <a:r>
              <a:rPr lang="en-IN" sz="2000" dirty="0">
                <a:solidFill>
                  <a:schemeClr val="accent6"/>
                </a:solidFill>
              </a:rPr>
              <a:t>model = </a:t>
            </a:r>
            <a:r>
              <a:rPr lang="en-IN" sz="2000" dirty="0" err="1">
                <a:solidFill>
                  <a:schemeClr val="accent6"/>
                </a:solidFill>
              </a:rPr>
              <a:t>svm.SVC</a:t>
            </a:r>
            <a:r>
              <a:rPr lang="en-IN" sz="2000" dirty="0">
                <a:solidFill>
                  <a:schemeClr val="accent6"/>
                </a:solidFill>
              </a:rPr>
              <a:t>(kernel="linear")</a:t>
            </a:r>
          </a:p>
          <a:p>
            <a:r>
              <a:rPr lang="en-IN" sz="2000" dirty="0" err="1">
                <a:solidFill>
                  <a:schemeClr val="accent6"/>
                </a:solidFill>
              </a:rPr>
              <a:t>model.fit</a:t>
            </a:r>
            <a:r>
              <a:rPr lang="en-IN" sz="2000" dirty="0">
                <a:solidFill>
                  <a:schemeClr val="accent6"/>
                </a:solidFill>
              </a:rPr>
              <a:t>(</a:t>
            </a:r>
            <a:r>
              <a:rPr lang="en-IN" sz="2000" dirty="0" err="1">
                <a:solidFill>
                  <a:schemeClr val="accent6"/>
                </a:solidFill>
              </a:rPr>
              <a:t>X_train</a:t>
            </a:r>
            <a:r>
              <a:rPr lang="en-IN" sz="2000" dirty="0">
                <a:solidFill>
                  <a:schemeClr val="accent6"/>
                </a:solidFill>
              </a:rPr>
              <a:t>, </a:t>
            </a:r>
            <a:r>
              <a:rPr lang="en-IN" sz="2000" dirty="0" err="1">
                <a:solidFill>
                  <a:schemeClr val="accent6"/>
                </a:solidFill>
              </a:rPr>
              <a:t>y_train</a:t>
            </a:r>
            <a:r>
              <a:rPr lang="en-IN" sz="2000" dirty="0">
                <a:solidFill>
                  <a:schemeClr val="accent6"/>
                </a:solidFill>
              </a:rPr>
              <a:t>)</a:t>
            </a:r>
          </a:p>
          <a:p>
            <a:r>
              <a:rPr lang="en-IN" sz="2000" dirty="0">
                <a:solidFill>
                  <a:schemeClr val="accent6"/>
                </a:solidFill>
              </a:rPr>
              <a:t># --- Predict on test data</a:t>
            </a:r>
          </a:p>
          <a:p>
            <a:r>
              <a:rPr lang="en-IN" sz="2000" dirty="0" err="1">
                <a:solidFill>
                  <a:schemeClr val="accent6"/>
                </a:solidFill>
              </a:rPr>
              <a:t>y_pred</a:t>
            </a:r>
            <a:r>
              <a:rPr lang="en-IN" sz="2000" dirty="0">
                <a:solidFill>
                  <a:schemeClr val="accent6"/>
                </a:solidFill>
              </a:rPr>
              <a:t> = </a:t>
            </a:r>
            <a:r>
              <a:rPr lang="en-IN" sz="2000" dirty="0" err="1">
                <a:solidFill>
                  <a:schemeClr val="accent6"/>
                </a:solidFill>
              </a:rPr>
              <a:t>model.predict</a:t>
            </a:r>
            <a:r>
              <a:rPr lang="en-IN" sz="2000" dirty="0">
                <a:solidFill>
                  <a:schemeClr val="accent6"/>
                </a:solidFill>
              </a:rPr>
              <a:t>(</a:t>
            </a:r>
            <a:r>
              <a:rPr lang="en-IN" sz="2000" dirty="0" err="1">
                <a:solidFill>
                  <a:schemeClr val="accent6"/>
                </a:solidFill>
              </a:rPr>
              <a:t>X_test</a:t>
            </a:r>
            <a:r>
              <a:rPr lang="en-IN" sz="2000" dirty="0">
                <a:solidFill>
                  <a:schemeClr val="accent6"/>
                </a:solidFill>
              </a:rPr>
              <a:t>)</a:t>
            </a:r>
          </a:p>
          <a:p>
            <a:r>
              <a:rPr lang="en-IN" sz="2000" dirty="0">
                <a:solidFill>
                  <a:schemeClr val="accent6"/>
                </a:solidFill>
              </a:rPr>
              <a:t># --- Evaluate model performance</a:t>
            </a:r>
          </a:p>
          <a:p>
            <a:r>
              <a:rPr lang="en-IN" sz="2000" dirty="0">
                <a:solidFill>
                  <a:schemeClr val="accent6"/>
                </a:solidFill>
              </a:rPr>
              <a:t>accuracy = </a:t>
            </a:r>
            <a:r>
              <a:rPr lang="en-IN" sz="2000" dirty="0" err="1">
                <a:solidFill>
                  <a:schemeClr val="accent6"/>
                </a:solidFill>
              </a:rPr>
              <a:t>model.score</a:t>
            </a:r>
            <a:r>
              <a:rPr lang="en-IN" sz="2000" dirty="0">
                <a:solidFill>
                  <a:schemeClr val="accent6"/>
                </a:solidFill>
              </a:rPr>
              <a:t>(</a:t>
            </a:r>
            <a:r>
              <a:rPr lang="en-IN" sz="2000" dirty="0" err="1">
                <a:solidFill>
                  <a:schemeClr val="accent6"/>
                </a:solidFill>
              </a:rPr>
              <a:t>X_test</a:t>
            </a:r>
            <a:r>
              <a:rPr lang="en-IN" sz="2000" dirty="0">
                <a:solidFill>
                  <a:schemeClr val="accent6"/>
                </a:solidFill>
              </a:rPr>
              <a:t>, </a:t>
            </a:r>
            <a:r>
              <a:rPr lang="en-IN" sz="2000" dirty="0" err="1">
                <a:solidFill>
                  <a:schemeClr val="accent6"/>
                </a:solidFill>
              </a:rPr>
              <a:t>y_test</a:t>
            </a:r>
            <a:r>
              <a:rPr lang="en-IN" sz="2000" dirty="0">
                <a:solidFill>
                  <a:schemeClr val="accent6"/>
                </a:solidFill>
              </a:rPr>
              <a:t>)</a:t>
            </a:r>
          </a:p>
          <a:p>
            <a:r>
              <a:rPr lang="en-IN" sz="2000" dirty="0">
                <a:solidFill>
                  <a:schemeClr val="accent6"/>
                </a:solidFill>
              </a:rPr>
              <a:t>print(GREEN + "Model Accuracy : " + RESET)</a:t>
            </a:r>
          </a:p>
          <a:p>
            <a:r>
              <a:rPr lang="en-IN" sz="2000" dirty="0">
                <a:solidFill>
                  <a:schemeClr val="accent6"/>
                </a:solidFill>
              </a:rPr>
              <a:t>print(accuracy)</a:t>
            </a:r>
          </a:p>
        </p:txBody>
      </p:sp>
    </p:spTree>
    <p:extLst>
      <p:ext uri="{BB962C8B-B14F-4D97-AF65-F5344CB8AC3E}">
        <p14:creationId xmlns:p14="http://schemas.microsoft.com/office/powerpoint/2010/main" val="1696736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BF1C1-CDD6-FAA2-4BD1-98386EA7D24D}"/>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82956C98-653D-4779-4C1E-8319838F5FA4}"/>
              </a:ext>
            </a:extLst>
          </p:cNvPr>
          <p:cNvSpPr>
            <a:spLocks noGrp="1"/>
          </p:cNvSpPr>
          <p:nvPr>
            <p:ph type="subTitle" idx="1"/>
          </p:nvPr>
        </p:nvSpPr>
        <p:spPr/>
        <p:txBody>
          <a:bodyPr/>
          <a:lstStyle/>
          <a:p>
            <a:endParaRPr lang="en-IN"/>
          </a:p>
        </p:txBody>
      </p:sp>
      <p:sp>
        <p:nvSpPr>
          <p:cNvPr id="4" name="TextBox 3">
            <a:extLst>
              <a:ext uri="{FF2B5EF4-FFF2-40B4-BE49-F238E27FC236}">
                <a16:creationId xmlns:a16="http://schemas.microsoft.com/office/drawing/2014/main" id="{3C23B9CD-E9A3-CEF0-5B66-E38DAD4A0CBF}"/>
              </a:ext>
            </a:extLst>
          </p:cNvPr>
          <p:cNvSpPr txBox="1"/>
          <p:nvPr/>
        </p:nvSpPr>
        <p:spPr>
          <a:xfrm>
            <a:off x="444500" y="184150"/>
            <a:ext cx="8064500" cy="4308872"/>
          </a:xfrm>
          <a:prstGeom prst="rect">
            <a:avLst/>
          </a:prstGeom>
          <a:noFill/>
        </p:spPr>
        <p:txBody>
          <a:bodyPr wrap="square" rtlCol="0">
            <a:spAutoFit/>
          </a:bodyPr>
          <a:lstStyle/>
          <a:p>
            <a:r>
              <a:rPr lang="en-IN" sz="2000" dirty="0">
                <a:solidFill>
                  <a:schemeClr val="accent6"/>
                </a:solidFill>
              </a:rPr>
              <a:t># --- Box plot to visualize glucose levels by outcome</a:t>
            </a:r>
          </a:p>
          <a:p>
            <a:r>
              <a:rPr lang="en-IN" sz="2000" dirty="0">
                <a:solidFill>
                  <a:schemeClr val="accent6"/>
                </a:solidFill>
              </a:rPr>
              <a:t>print(GREEN + "</a:t>
            </a:r>
            <a:r>
              <a:rPr lang="en-IN" sz="2000" dirty="0" err="1">
                <a:solidFill>
                  <a:schemeClr val="accent6"/>
                </a:solidFill>
              </a:rPr>
              <a:t>BoxPlot</a:t>
            </a:r>
            <a:r>
              <a:rPr lang="en-IN" sz="2000" dirty="0">
                <a:solidFill>
                  <a:schemeClr val="accent6"/>
                </a:solidFill>
              </a:rPr>
              <a:t> : " + RESET)</a:t>
            </a:r>
          </a:p>
          <a:p>
            <a:r>
              <a:rPr lang="en-IN" sz="2000" dirty="0" err="1">
                <a:solidFill>
                  <a:schemeClr val="accent6"/>
                </a:solidFill>
              </a:rPr>
              <a:t>sns.boxplot</a:t>
            </a:r>
            <a:r>
              <a:rPr lang="en-IN" sz="2000" dirty="0">
                <a:solidFill>
                  <a:schemeClr val="accent6"/>
                </a:solidFill>
              </a:rPr>
              <a:t>(x="Outcome", y="Glucose", data=</a:t>
            </a:r>
            <a:r>
              <a:rPr lang="en-IN" sz="2000" dirty="0" err="1">
                <a:solidFill>
                  <a:schemeClr val="accent6"/>
                </a:solidFill>
              </a:rPr>
              <a:t>df,palette</a:t>
            </a:r>
            <a:r>
              <a:rPr lang="en-IN" sz="2000" dirty="0">
                <a:solidFill>
                  <a:schemeClr val="accent6"/>
                </a:solidFill>
              </a:rPr>
              <a:t> = "Blues")</a:t>
            </a:r>
          </a:p>
          <a:p>
            <a:r>
              <a:rPr lang="en-IN" sz="2000" dirty="0" err="1">
                <a:solidFill>
                  <a:schemeClr val="accent6"/>
                </a:solidFill>
              </a:rPr>
              <a:t>plt.xlabel</a:t>
            </a:r>
            <a:r>
              <a:rPr lang="en-IN" sz="2000" dirty="0">
                <a:solidFill>
                  <a:schemeClr val="accent6"/>
                </a:solidFill>
              </a:rPr>
              <a:t>("Diabetes Outcome (0: No, 1: Yes)")</a:t>
            </a:r>
          </a:p>
          <a:p>
            <a:r>
              <a:rPr lang="en-IN" sz="2000" dirty="0" err="1">
                <a:solidFill>
                  <a:schemeClr val="accent6"/>
                </a:solidFill>
              </a:rPr>
              <a:t>plt.ylabel</a:t>
            </a:r>
            <a:r>
              <a:rPr lang="en-IN" sz="2000" dirty="0">
                <a:solidFill>
                  <a:schemeClr val="accent6"/>
                </a:solidFill>
              </a:rPr>
              <a:t>("Glucose Level")</a:t>
            </a:r>
          </a:p>
          <a:p>
            <a:r>
              <a:rPr lang="en-IN" sz="2000" dirty="0" err="1">
                <a:solidFill>
                  <a:schemeClr val="accent6"/>
                </a:solidFill>
              </a:rPr>
              <a:t>plt.title</a:t>
            </a:r>
            <a:r>
              <a:rPr lang="en-IN" sz="2000" dirty="0">
                <a:solidFill>
                  <a:schemeClr val="accent6"/>
                </a:solidFill>
              </a:rPr>
              <a:t>("Glucose Levels by Diabetes Outcome")</a:t>
            </a:r>
          </a:p>
          <a:p>
            <a:r>
              <a:rPr lang="en-IN" sz="2000" dirty="0" err="1">
                <a:solidFill>
                  <a:schemeClr val="accent6"/>
                </a:solidFill>
              </a:rPr>
              <a:t>plt.show</a:t>
            </a:r>
            <a:r>
              <a:rPr lang="en-IN" sz="2000" dirty="0">
                <a:solidFill>
                  <a:schemeClr val="accent6"/>
                </a:solidFill>
              </a:rPr>
              <a:t>()</a:t>
            </a:r>
          </a:p>
          <a:p>
            <a:r>
              <a:rPr lang="en-IN" sz="2000" dirty="0">
                <a:solidFill>
                  <a:schemeClr val="accent6"/>
                </a:solidFill>
              </a:rPr>
              <a:t># --- Correlation heatmap</a:t>
            </a:r>
          </a:p>
          <a:p>
            <a:r>
              <a:rPr lang="en-IN" sz="2000" dirty="0">
                <a:solidFill>
                  <a:schemeClr val="accent6"/>
                </a:solidFill>
              </a:rPr>
              <a:t>print(GREEN + "Correlation Heatmap : " + RESET)</a:t>
            </a:r>
          </a:p>
          <a:p>
            <a:r>
              <a:rPr lang="en-IN" sz="2000" dirty="0" err="1">
                <a:solidFill>
                  <a:schemeClr val="accent6"/>
                </a:solidFill>
              </a:rPr>
              <a:t>correlation_matrix</a:t>
            </a:r>
            <a:r>
              <a:rPr lang="en-IN" sz="2000" dirty="0">
                <a:solidFill>
                  <a:schemeClr val="accent6"/>
                </a:solidFill>
              </a:rPr>
              <a:t> = </a:t>
            </a:r>
            <a:r>
              <a:rPr lang="en-IN" sz="2000" dirty="0" err="1">
                <a:solidFill>
                  <a:schemeClr val="accent6"/>
                </a:solidFill>
              </a:rPr>
              <a:t>df.corr</a:t>
            </a:r>
            <a:r>
              <a:rPr lang="en-IN" sz="2000" dirty="0">
                <a:solidFill>
                  <a:schemeClr val="accent6"/>
                </a:solidFill>
              </a:rPr>
              <a:t>()</a:t>
            </a:r>
          </a:p>
          <a:p>
            <a:r>
              <a:rPr lang="en-IN" sz="2000" dirty="0" err="1">
                <a:solidFill>
                  <a:schemeClr val="accent6"/>
                </a:solidFill>
              </a:rPr>
              <a:t>sns.heatmap</a:t>
            </a:r>
            <a:r>
              <a:rPr lang="en-IN" sz="2000" dirty="0">
                <a:solidFill>
                  <a:schemeClr val="accent6"/>
                </a:solidFill>
              </a:rPr>
              <a:t>(</a:t>
            </a:r>
            <a:r>
              <a:rPr lang="en-IN" sz="2000" dirty="0" err="1">
                <a:solidFill>
                  <a:schemeClr val="accent6"/>
                </a:solidFill>
              </a:rPr>
              <a:t>correlation_matrix</a:t>
            </a:r>
            <a:r>
              <a:rPr lang="en-IN" sz="2000" dirty="0">
                <a:solidFill>
                  <a:schemeClr val="accent6"/>
                </a:solidFill>
              </a:rPr>
              <a:t>, </a:t>
            </a:r>
            <a:r>
              <a:rPr lang="en-IN" sz="2000" dirty="0" err="1">
                <a:solidFill>
                  <a:schemeClr val="accent6"/>
                </a:solidFill>
              </a:rPr>
              <a:t>annot</a:t>
            </a:r>
            <a:r>
              <a:rPr lang="en-IN" sz="2000" dirty="0">
                <a:solidFill>
                  <a:schemeClr val="accent6"/>
                </a:solidFill>
              </a:rPr>
              <a:t>=True, </a:t>
            </a:r>
            <a:r>
              <a:rPr lang="en-IN" sz="2000" dirty="0" err="1">
                <a:solidFill>
                  <a:schemeClr val="accent6"/>
                </a:solidFill>
              </a:rPr>
              <a:t>cmap</a:t>
            </a:r>
            <a:r>
              <a:rPr lang="en-IN" sz="2000" dirty="0">
                <a:solidFill>
                  <a:schemeClr val="accent6"/>
                </a:solidFill>
              </a:rPr>
              <a:t>="Blues")</a:t>
            </a:r>
          </a:p>
          <a:p>
            <a:r>
              <a:rPr lang="en-IN" sz="2000" dirty="0" err="1">
                <a:solidFill>
                  <a:schemeClr val="accent6"/>
                </a:solidFill>
              </a:rPr>
              <a:t>plt.title</a:t>
            </a:r>
            <a:r>
              <a:rPr lang="en-IN" sz="2000" dirty="0">
                <a:solidFill>
                  <a:schemeClr val="accent6"/>
                </a:solidFill>
              </a:rPr>
              <a:t>("Correlation Heatmap")</a:t>
            </a:r>
          </a:p>
          <a:p>
            <a:r>
              <a:rPr lang="en-IN" sz="2000" dirty="0" err="1">
                <a:solidFill>
                  <a:schemeClr val="accent6"/>
                </a:solidFill>
              </a:rPr>
              <a:t>plt.show</a:t>
            </a:r>
            <a:r>
              <a:rPr lang="en-IN" sz="2000" dirty="0">
                <a:solidFill>
                  <a:schemeClr val="accent6"/>
                </a:solidFill>
              </a:rPr>
              <a:t>()</a:t>
            </a:r>
          </a:p>
          <a:p>
            <a:endParaRPr lang="en-IN" dirty="0"/>
          </a:p>
        </p:txBody>
      </p:sp>
    </p:spTree>
    <p:extLst>
      <p:ext uri="{BB962C8B-B14F-4D97-AF65-F5344CB8AC3E}">
        <p14:creationId xmlns:p14="http://schemas.microsoft.com/office/powerpoint/2010/main" val="1548801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0999-E5EB-25A8-C579-42E215ECA913}"/>
              </a:ext>
            </a:extLst>
          </p:cNvPr>
          <p:cNvSpPr>
            <a:spLocks noGrp="1"/>
          </p:cNvSpPr>
          <p:nvPr>
            <p:ph type="title"/>
          </p:nvPr>
        </p:nvSpPr>
        <p:spPr/>
        <p:txBody>
          <a:bodyPr/>
          <a:lstStyle/>
          <a:p>
            <a:endParaRPr lang="en-IN" dirty="0"/>
          </a:p>
        </p:txBody>
      </p:sp>
      <p:sp>
        <p:nvSpPr>
          <p:cNvPr id="3" name="Subtitle 2">
            <a:extLst>
              <a:ext uri="{FF2B5EF4-FFF2-40B4-BE49-F238E27FC236}">
                <a16:creationId xmlns:a16="http://schemas.microsoft.com/office/drawing/2014/main" id="{5943DE14-91C5-7C4D-994F-6C3266B954A3}"/>
              </a:ext>
            </a:extLst>
          </p:cNvPr>
          <p:cNvSpPr>
            <a:spLocks noGrp="1"/>
          </p:cNvSpPr>
          <p:nvPr>
            <p:ph type="subTitle" idx="1"/>
          </p:nvPr>
        </p:nvSpPr>
        <p:spPr/>
        <p:txBody>
          <a:bodyPr/>
          <a:lstStyle/>
          <a:p>
            <a:endParaRPr lang="en-IN"/>
          </a:p>
        </p:txBody>
      </p:sp>
      <p:sp>
        <p:nvSpPr>
          <p:cNvPr id="4" name="TextBox 3">
            <a:extLst>
              <a:ext uri="{FF2B5EF4-FFF2-40B4-BE49-F238E27FC236}">
                <a16:creationId xmlns:a16="http://schemas.microsoft.com/office/drawing/2014/main" id="{1EB3601E-1817-7C02-DDDF-206602B6073E}"/>
              </a:ext>
            </a:extLst>
          </p:cNvPr>
          <p:cNvSpPr txBox="1"/>
          <p:nvPr/>
        </p:nvSpPr>
        <p:spPr>
          <a:xfrm>
            <a:off x="514350" y="215900"/>
            <a:ext cx="7956550" cy="1323439"/>
          </a:xfrm>
          <a:prstGeom prst="rect">
            <a:avLst/>
          </a:prstGeom>
          <a:noFill/>
        </p:spPr>
        <p:txBody>
          <a:bodyPr wrap="square" rtlCol="0">
            <a:spAutoFit/>
          </a:bodyPr>
          <a:lstStyle/>
          <a:p>
            <a:r>
              <a:rPr lang="en-IN" sz="2000" dirty="0" err="1">
                <a:solidFill>
                  <a:schemeClr val="accent6"/>
                </a:solidFill>
              </a:rPr>
              <a:t>df.to_csv</a:t>
            </a:r>
            <a:r>
              <a:rPr lang="en-IN" sz="2000" dirty="0">
                <a:solidFill>
                  <a:schemeClr val="accent6"/>
                </a:solidFill>
              </a:rPr>
              <a:t>("/</a:t>
            </a:r>
            <a:r>
              <a:rPr lang="en-IN" sz="2000" dirty="0" err="1">
                <a:solidFill>
                  <a:schemeClr val="accent6"/>
                </a:solidFill>
              </a:rPr>
              <a:t>kaggle</a:t>
            </a:r>
            <a:r>
              <a:rPr lang="en-IN" sz="2000" dirty="0">
                <a:solidFill>
                  <a:schemeClr val="accent6"/>
                </a:solidFill>
              </a:rPr>
              <a:t>/working/cleaned_diabetes.csv", index=False)</a:t>
            </a:r>
          </a:p>
          <a:p>
            <a:r>
              <a:rPr lang="en-IN" sz="2000" dirty="0">
                <a:solidFill>
                  <a:schemeClr val="accent6"/>
                </a:solidFill>
              </a:rPr>
              <a:t>print(BLUE + "\</a:t>
            </a:r>
            <a:r>
              <a:rPr lang="en-IN" sz="2000" dirty="0" err="1">
                <a:solidFill>
                  <a:schemeClr val="accent6"/>
                </a:solidFill>
              </a:rPr>
              <a:t>nDATA</a:t>
            </a:r>
            <a:r>
              <a:rPr lang="en-IN" sz="2000" dirty="0">
                <a:solidFill>
                  <a:schemeClr val="accent6"/>
                </a:solidFill>
              </a:rPr>
              <a:t> SAVING" + RESET)</a:t>
            </a:r>
          </a:p>
          <a:p>
            <a:r>
              <a:rPr lang="en-IN" sz="2000" dirty="0">
                <a:solidFill>
                  <a:schemeClr val="accent6"/>
                </a:solidFill>
              </a:rPr>
              <a:t>print(GREEN + "Data Cleaned and Saved !" + RESET)</a:t>
            </a:r>
          </a:p>
          <a:p>
            <a:r>
              <a:rPr lang="en-IN" sz="2000" dirty="0">
                <a:solidFill>
                  <a:schemeClr val="accent6"/>
                </a:solidFill>
              </a:rPr>
              <a:t>print("\n”)</a:t>
            </a:r>
            <a:endParaRPr lang="en-IN" dirty="0"/>
          </a:p>
        </p:txBody>
      </p:sp>
      <p:sp>
        <p:nvSpPr>
          <p:cNvPr id="7" name="TextBox 6">
            <a:extLst>
              <a:ext uri="{FF2B5EF4-FFF2-40B4-BE49-F238E27FC236}">
                <a16:creationId xmlns:a16="http://schemas.microsoft.com/office/drawing/2014/main" id="{11D89BD6-C699-0087-F883-F17AFEFED575}"/>
              </a:ext>
            </a:extLst>
          </p:cNvPr>
          <p:cNvSpPr txBox="1"/>
          <p:nvPr/>
        </p:nvSpPr>
        <p:spPr>
          <a:xfrm>
            <a:off x="3384550" y="1539339"/>
            <a:ext cx="7645400" cy="3970318"/>
          </a:xfrm>
          <a:prstGeom prst="rect">
            <a:avLst/>
          </a:prstGeom>
          <a:noFill/>
        </p:spPr>
        <p:txBody>
          <a:bodyPr wrap="square" rtlCol="0">
            <a:spAutoFit/>
          </a:bodyPr>
          <a:lstStyle/>
          <a:p>
            <a:r>
              <a:rPr lang="en-IN" sz="1800" dirty="0">
                <a:solidFill>
                  <a:schemeClr val="accent6"/>
                </a:solidFill>
              </a:rPr>
              <a:t>DATA CLEANING</a:t>
            </a:r>
          </a:p>
          <a:p>
            <a:r>
              <a:rPr lang="en-IN" sz="1800" dirty="0">
                <a:solidFill>
                  <a:schemeClr val="accent6"/>
                </a:solidFill>
              </a:rPr>
              <a:t>Missing Values : </a:t>
            </a:r>
          </a:p>
          <a:p>
            <a:r>
              <a:rPr lang="en-IN" sz="1800" dirty="0">
                <a:solidFill>
                  <a:schemeClr val="accent6"/>
                </a:solidFill>
              </a:rPr>
              <a:t>Pregnancies                 0</a:t>
            </a:r>
          </a:p>
          <a:p>
            <a:r>
              <a:rPr lang="en-IN" sz="1800" dirty="0">
                <a:solidFill>
                  <a:schemeClr val="accent6"/>
                </a:solidFill>
              </a:rPr>
              <a:t>Glucose                        0</a:t>
            </a:r>
          </a:p>
          <a:p>
            <a:r>
              <a:rPr lang="en-IN" sz="1800" dirty="0" err="1">
                <a:solidFill>
                  <a:schemeClr val="accent6"/>
                </a:solidFill>
              </a:rPr>
              <a:t>BloodPressure</a:t>
            </a:r>
            <a:r>
              <a:rPr lang="en-IN" sz="1800" dirty="0">
                <a:solidFill>
                  <a:schemeClr val="accent6"/>
                </a:solidFill>
              </a:rPr>
              <a:t>              0</a:t>
            </a:r>
          </a:p>
          <a:p>
            <a:r>
              <a:rPr lang="en-IN" sz="1800" dirty="0" err="1">
                <a:solidFill>
                  <a:schemeClr val="accent6"/>
                </a:solidFill>
              </a:rPr>
              <a:t>SkinThickness</a:t>
            </a:r>
            <a:r>
              <a:rPr lang="en-IN" sz="1800" dirty="0">
                <a:solidFill>
                  <a:schemeClr val="accent6"/>
                </a:solidFill>
              </a:rPr>
              <a:t>              0</a:t>
            </a:r>
          </a:p>
          <a:p>
            <a:r>
              <a:rPr lang="en-IN" sz="1800" dirty="0">
                <a:solidFill>
                  <a:schemeClr val="accent6"/>
                </a:solidFill>
              </a:rPr>
              <a:t>Insulin                                 0          </a:t>
            </a:r>
          </a:p>
          <a:p>
            <a:r>
              <a:rPr lang="en-IN" sz="1800" dirty="0">
                <a:solidFill>
                  <a:schemeClr val="accent6"/>
                </a:solidFill>
              </a:rPr>
              <a:t>BMI                              0</a:t>
            </a:r>
          </a:p>
          <a:p>
            <a:r>
              <a:rPr lang="en-IN" sz="1800" dirty="0" err="1">
                <a:solidFill>
                  <a:schemeClr val="accent6"/>
                </a:solidFill>
              </a:rPr>
              <a:t>DiabetesPedigreeFunction</a:t>
            </a:r>
            <a:r>
              <a:rPr lang="en-IN" sz="1800" dirty="0">
                <a:solidFill>
                  <a:schemeClr val="accent6"/>
                </a:solidFill>
              </a:rPr>
              <a:t>  0</a:t>
            </a:r>
          </a:p>
          <a:p>
            <a:r>
              <a:rPr lang="en-IN" sz="1800" dirty="0">
                <a:solidFill>
                  <a:schemeClr val="accent6"/>
                </a:solidFill>
              </a:rPr>
              <a:t>Age                                0</a:t>
            </a:r>
          </a:p>
          <a:p>
            <a:r>
              <a:rPr lang="en-IN" sz="1800" dirty="0">
                <a:solidFill>
                  <a:schemeClr val="accent6"/>
                </a:solidFill>
              </a:rPr>
              <a:t>Outcome                        0</a:t>
            </a:r>
          </a:p>
          <a:p>
            <a:r>
              <a:rPr lang="en-IN" sz="1800" dirty="0" err="1">
                <a:solidFill>
                  <a:schemeClr val="accent6"/>
                </a:solidFill>
              </a:rPr>
              <a:t>dtype</a:t>
            </a:r>
            <a:r>
              <a:rPr lang="en-IN" sz="1800" dirty="0">
                <a:solidFill>
                  <a:schemeClr val="accent6"/>
                </a:solidFill>
              </a:rPr>
              <a:t>: int64</a:t>
            </a:r>
          </a:p>
          <a:p>
            <a:r>
              <a:rPr lang="en-IN" sz="1800" dirty="0">
                <a:solidFill>
                  <a:schemeClr val="accent6"/>
                </a:solidFill>
              </a:rPr>
              <a:t>Duplicate Values : </a:t>
            </a:r>
          </a:p>
          <a:p>
            <a:r>
              <a:rPr lang="en-IN" sz="1800" dirty="0">
                <a:solidFill>
                  <a:schemeClr val="accent6"/>
                </a:solidFill>
              </a:rPr>
              <a:t>0</a:t>
            </a:r>
          </a:p>
        </p:txBody>
      </p:sp>
    </p:spTree>
    <p:extLst>
      <p:ext uri="{BB962C8B-B14F-4D97-AF65-F5344CB8AC3E}">
        <p14:creationId xmlns:p14="http://schemas.microsoft.com/office/powerpoint/2010/main" val="589777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3FB2-31C8-17DB-942B-5BBA51397885}"/>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08A1B1CA-4852-1E57-C5FF-0F6129646178}"/>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774FDF6D-8361-1BB1-D238-307758462BCE}"/>
              </a:ext>
            </a:extLst>
          </p:cNvPr>
          <p:cNvPicPr>
            <a:picLocks noChangeAspect="1"/>
          </p:cNvPicPr>
          <p:nvPr/>
        </p:nvPicPr>
        <p:blipFill>
          <a:blip r:embed="rId2"/>
          <a:stretch>
            <a:fillRect/>
          </a:stretch>
        </p:blipFill>
        <p:spPr>
          <a:xfrm>
            <a:off x="622300" y="0"/>
            <a:ext cx="7924799" cy="5143500"/>
          </a:xfrm>
          <a:prstGeom prst="rect">
            <a:avLst/>
          </a:prstGeom>
        </p:spPr>
      </p:pic>
    </p:spTree>
    <p:extLst>
      <p:ext uri="{BB962C8B-B14F-4D97-AF65-F5344CB8AC3E}">
        <p14:creationId xmlns:p14="http://schemas.microsoft.com/office/powerpoint/2010/main" val="3426167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1F9C-4647-C7A2-E927-7E9913D24DC9}"/>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F0AC9EE6-95DA-B5FF-3230-BB19D5C91D9D}"/>
              </a:ext>
            </a:extLst>
          </p:cNvPr>
          <p:cNvSpPr>
            <a:spLocks noGrp="1"/>
          </p:cNvSpPr>
          <p:nvPr>
            <p:ph type="subTitle" idx="1"/>
          </p:nvPr>
        </p:nvSpPr>
        <p:spPr/>
        <p:txBody>
          <a:bodyPr/>
          <a:lstStyle/>
          <a:p>
            <a:endParaRPr lang="en-IN"/>
          </a:p>
        </p:txBody>
      </p:sp>
      <p:sp>
        <p:nvSpPr>
          <p:cNvPr id="6" name="TextBox 5">
            <a:extLst>
              <a:ext uri="{FF2B5EF4-FFF2-40B4-BE49-F238E27FC236}">
                <a16:creationId xmlns:a16="http://schemas.microsoft.com/office/drawing/2014/main" id="{09CA029B-D7AD-761F-FB5A-998ED8A88299}"/>
              </a:ext>
            </a:extLst>
          </p:cNvPr>
          <p:cNvSpPr txBox="1"/>
          <p:nvPr/>
        </p:nvSpPr>
        <p:spPr>
          <a:xfrm>
            <a:off x="374650" y="476250"/>
            <a:ext cx="3676650" cy="1169551"/>
          </a:xfrm>
          <a:prstGeom prst="rect">
            <a:avLst/>
          </a:prstGeom>
          <a:noFill/>
        </p:spPr>
        <p:txBody>
          <a:bodyPr wrap="square" rtlCol="0">
            <a:spAutoFit/>
          </a:bodyPr>
          <a:lstStyle/>
          <a:p>
            <a:r>
              <a:rPr lang="en-IN" dirty="0">
                <a:solidFill>
                  <a:schemeClr val="accent6"/>
                </a:solidFill>
              </a:rPr>
              <a:t> precision    recall  f1-score   support</a:t>
            </a:r>
          </a:p>
          <a:p>
            <a:endParaRPr lang="en-IN" dirty="0">
              <a:solidFill>
                <a:schemeClr val="accent6"/>
              </a:solidFill>
            </a:endParaRPr>
          </a:p>
          <a:p>
            <a:r>
              <a:rPr lang="en-IN" dirty="0">
                <a:solidFill>
                  <a:schemeClr val="accent6"/>
                </a:solidFill>
              </a:rPr>
              <a:t>           0       0.81      0.82      0.81        99</a:t>
            </a:r>
          </a:p>
          <a:p>
            <a:r>
              <a:rPr lang="en-IN" dirty="0">
                <a:solidFill>
                  <a:schemeClr val="accent6"/>
                </a:solidFill>
              </a:rPr>
              <a:t>           1       0.67      0.65      0.66        55</a:t>
            </a:r>
          </a:p>
          <a:p>
            <a:endParaRPr lang="en-IN" dirty="0"/>
          </a:p>
        </p:txBody>
      </p:sp>
      <p:pic>
        <p:nvPicPr>
          <p:cNvPr id="8" name="Picture 7">
            <a:extLst>
              <a:ext uri="{FF2B5EF4-FFF2-40B4-BE49-F238E27FC236}">
                <a16:creationId xmlns:a16="http://schemas.microsoft.com/office/drawing/2014/main" id="{AD87E74E-05CE-ECCE-310B-576D248395AA}"/>
              </a:ext>
            </a:extLst>
          </p:cNvPr>
          <p:cNvPicPr>
            <a:picLocks noChangeAspect="1"/>
          </p:cNvPicPr>
          <p:nvPr/>
        </p:nvPicPr>
        <p:blipFill>
          <a:blip r:embed="rId2"/>
          <a:stretch>
            <a:fillRect/>
          </a:stretch>
        </p:blipFill>
        <p:spPr>
          <a:xfrm>
            <a:off x="679450" y="1555750"/>
            <a:ext cx="7378700" cy="32817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3528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E2446-1CF9-E4DD-2FC6-D2B8C40E8711}"/>
              </a:ext>
            </a:extLst>
          </p:cNvPr>
          <p:cNvSpPr>
            <a:spLocks noGrp="1"/>
          </p:cNvSpPr>
          <p:nvPr>
            <p:ph type="title"/>
          </p:nvPr>
        </p:nvSpPr>
        <p:spPr/>
        <p:txBody>
          <a:bodyPr/>
          <a:lstStyle/>
          <a:p>
            <a:endParaRPr lang="en-IN" dirty="0"/>
          </a:p>
        </p:txBody>
      </p:sp>
      <p:sp>
        <p:nvSpPr>
          <p:cNvPr id="3" name="Subtitle 2">
            <a:extLst>
              <a:ext uri="{FF2B5EF4-FFF2-40B4-BE49-F238E27FC236}">
                <a16:creationId xmlns:a16="http://schemas.microsoft.com/office/drawing/2014/main" id="{12B1DBC3-4787-C751-D6D8-739AAF88ED3D}"/>
              </a:ext>
            </a:extLst>
          </p:cNvPr>
          <p:cNvSpPr>
            <a:spLocks noGrp="1"/>
          </p:cNvSpPr>
          <p:nvPr>
            <p:ph type="subTitle" idx="1"/>
          </p:nvPr>
        </p:nvSpPr>
        <p:spPr/>
        <p:txBody>
          <a:bodyPr/>
          <a:lstStyle/>
          <a:p>
            <a:endParaRPr lang="en-IN"/>
          </a:p>
        </p:txBody>
      </p:sp>
      <p:sp>
        <p:nvSpPr>
          <p:cNvPr id="5" name="TextBox 4">
            <a:extLst>
              <a:ext uri="{FF2B5EF4-FFF2-40B4-BE49-F238E27FC236}">
                <a16:creationId xmlns:a16="http://schemas.microsoft.com/office/drawing/2014/main" id="{F0B730F5-84E6-9BF7-84E0-EE2674E9A840}"/>
              </a:ext>
            </a:extLst>
          </p:cNvPr>
          <p:cNvSpPr txBox="1"/>
          <p:nvPr/>
        </p:nvSpPr>
        <p:spPr>
          <a:xfrm>
            <a:off x="890177" y="746834"/>
            <a:ext cx="7133532" cy="3077766"/>
          </a:xfrm>
          <a:prstGeom prst="rect">
            <a:avLst/>
          </a:prstGeom>
          <a:noFill/>
        </p:spPr>
        <p:txBody>
          <a:bodyPr wrap="square" rtlCol="0">
            <a:spAutoFit/>
          </a:bodyPr>
          <a:lstStyle/>
          <a:p>
            <a:r>
              <a:rPr lang="en-IN" sz="2000" dirty="0">
                <a:solidFill>
                  <a:schemeClr val="tx1">
                    <a:lumMod val="95000"/>
                  </a:schemeClr>
                </a:solidFill>
                <a:latin typeface="Aharoni" panose="02010803020104030203" pitchFamily="2" charset="-79"/>
                <a:cs typeface="Aharoni" panose="02010803020104030203" pitchFamily="2" charset="-79"/>
              </a:rPr>
              <a:t>Code-2:</a:t>
            </a:r>
          </a:p>
          <a:p>
            <a:r>
              <a:rPr lang="en-US" sz="2000" dirty="0">
                <a:solidFill>
                  <a:schemeClr val="tx1">
                    <a:lumMod val="95000"/>
                  </a:schemeClr>
                </a:solidFill>
              </a:rPr>
              <a:t>import </a:t>
            </a:r>
            <a:r>
              <a:rPr lang="en-US" sz="2000" dirty="0" err="1">
                <a:solidFill>
                  <a:schemeClr val="tx1">
                    <a:lumMod val="95000"/>
                  </a:schemeClr>
                </a:solidFill>
              </a:rPr>
              <a:t>numpy</a:t>
            </a:r>
            <a:r>
              <a:rPr lang="en-US" sz="2000" dirty="0">
                <a:solidFill>
                  <a:schemeClr val="tx1">
                    <a:lumMod val="95000"/>
                  </a:schemeClr>
                </a:solidFill>
              </a:rPr>
              <a:t> as np # linear algebra</a:t>
            </a:r>
          </a:p>
          <a:p>
            <a:r>
              <a:rPr lang="en-US" sz="2000" dirty="0">
                <a:solidFill>
                  <a:schemeClr val="tx1">
                    <a:lumMod val="95000"/>
                  </a:schemeClr>
                </a:solidFill>
              </a:rPr>
              <a:t>import pandas as pd # data processing, CSV file I/O (e.g. </a:t>
            </a:r>
            <a:r>
              <a:rPr lang="en-US" sz="2000" dirty="0" err="1">
                <a:solidFill>
                  <a:schemeClr val="tx1">
                    <a:lumMod val="95000"/>
                  </a:schemeClr>
                </a:solidFill>
              </a:rPr>
              <a:t>pd.read_csv</a:t>
            </a:r>
            <a:r>
              <a:rPr lang="en-US" sz="2000" dirty="0">
                <a:solidFill>
                  <a:schemeClr val="tx1">
                    <a:lumMod val="95000"/>
                  </a:schemeClr>
                </a:solidFill>
              </a:rPr>
              <a:t>)</a:t>
            </a:r>
          </a:p>
          <a:p>
            <a:r>
              <a:rPr lang="en-US" sz="2000" dirty="0">
                <a:solidFill>
                  <a:schemeClr val="tx1">
                    <a:lumMod val="95000"/>
                  </a:schemeClr>
                </a:solidFill>
              </a:rPr>
              <a:t>import </a:t>
            </a:r>
            <a:r>
              <a:rPr lang="en-US" sz="2000" dirty="0" err="1">
                <a:solidFill>
                  <a:schemeClr val="tx1">
                    <a:lumMod val="95000"/>
                  </a:schemeClr>
                </a:solidFill>
              </a:rPr>
              <a:t>matplotlib.pyplot</a:t>
            </a:r>
            <a:r>
              <a:rPr lang="en-US" sz="2000" dirty="0">
                <a:solidFill>
                  <a:schemeClr val="tx1">
                    <a:lumMod val="95000"/>
                  </a:schemeClr>
                </a:solidFill>
              </a:rPr>
              <a:t> as </a:t>
            </a:r>
            <a:r>
              <a:rPr lang="en-US" sz="2000" dirty="0" err="1">
                <a:solidFill>
                  <a:schemeClr val="tx1">
                    <a:lumMod val="95000"/>
                  </a:schemeClr>
                </a:solidFill>
              </a:rPr>
              <a:t>plt</a:t>
            </a:r>
            <a:endParaRPr lang="en-US" sz="2000" dirty="0">
              <a:solidFill>
                <a:schemeClr val="tx1">
                  <a:lumMod val="95000"/>
                </a:schemeClr>
              </a:solidFill>
            </a:endParaRPr>
          </a:p>
          <a:p>
            <a:r>
              <a:rPr lang="en-US" sz="2000" dirty="0">
                <a:solidFill>
                  <a:schemeClr val="tx1">
                    <a:lumMod val="95000"/>
                  </a:schemeClr>
                </a:solidFill>
              </a:rPr>
              <a:t>import seaborn as </a:t>
            </a:r>
            <a:r>
              <a:rPr lang="en-US" sz="2000" dirty="0" err="1">
                <a:solidFill>
                  <a:schemeClr val="tx1">
                    <a:lumMod val="95000"/>
                  </a:schemeClr>
                </a:solidFill>
              </a:rPr>
              <a:t>sns</a:t>
            </a:r>
            <a:endParaRPr lang="en-US" sz="2000" dirty="0">
              <a:solidFill>
                <a:schemeClr val="tx1">
                  <a:lumMod val="95000"/>
                </a:schemeClr>
              </a:solidFill>
            </a:endParaRPr>
          </a:p>
          <a:p>
            <a:r>
              <a:rPr lang="da-DK" sz="2000" dirty="0">
                <a:solidFill>
                  <a:schemeClr val="tx1">
                    <a:lumMod val="95000"/>
                  </a:schemeClr>
                </a:solidFill>
              </a:rPr>
              <a:t>dataset=pd.read_csv("/kaggle/input/diabetes-data-set/diabetes.csv“</a:t>
            </a:r>
            <a:r>
              <a:rPr lang="en-US" sz="2000" dirty="0">
                <a:solidFill>
                  <a:schemeClr val="tx1">
                    <a:lumMod val="95000"/>
                  </a:schemeClr>
                </a:solidFill>
              </a:rPr>
              <a:t>)</a:t>
            </a:r>
            <a:endParaRPr lang="en-IN" sz="2000" dirty="0">
              <a:solidFill>
                <a:schemeClr val="tx1">
                  <a:lumMod val="95000"/>
                </a:schemeClr>
              </a:solidFill>
            </a:endParaRPr>
          </a:p>
          <a:p>
            <a:r>
              <a:rPr lang="en-IN" sz="2000" dirty="0" err="1">
                <a:solidFill>
                  <a:schemeClr val="tx1">
                    <a:lumMod val="95000"/>
                  </a:schemeClr>
                </a:solidFill>
              </a:rPr>
              <a:t>dataset.head</a:t>
            </a:r>
            <a:r>
              <a:rPr lang="en-IN" sz="2000" dirty="0">
                <a:solidFill>
                  <a:schemeClr val="tx1">
                    <a:lumMod val="95000"/>
                  </a:schemeClr>
                </a:solidFill>
              </a:rPr>
              <a:t>()</a:t>
            </a:r>
          </a:p>
          <a:p>
            <a:endParaRPr lang="en-IN" dirty="0"/>
          </a:p>
        </p:txBody>
      </p:sp>
    </p:spTree>
    <p:extLst>
      <p:ext uri="{BB962C8B-B14F-4D97-AF65-F5344CB8AC3E}">
        <p14:creationId xmlns:p14="http://schemas.microsoft.com/office/powerpoint/2010/main" val="3010680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8E5A-34B5-D702-DCB5-36E5B8484949}"/>
              </a:ext>
            </a:extLst>
          </p:cNvPr>
          <p:cNvSpPr>
            <a:spLocks noGrp="1"/>
          </p:cNvSpPr>
          <p:nvPr>
            <p:ph type="title"/>
          </p:nvPr>
        </p:nvSpPr>
        <p:spPr/>
        <p:txBody>
          <a:bodyPr/>
          <a:lstStyle/>
          <a:p>
            <a:endParaRPr lang="en-IN" dirty="0"/>
          </a:p>
        </p:txBody>
      </p:sp>
      <p:sp>
        <p:nvSpPr>
          <p:cNvPr id="3" name="Subtitle 2">
            <a:extLst>
              <a:ext uri="{FF2B5EF4-FFF2-40B4-BE49-F238E27FC236}">
                <a16:creationId xmlns:a16="http://schemas.microsoft.com/office/drawing/2014/main" id="{6A1CA155-6774-F6A8-232C-C6D71E76048B}"/>
              </a:ext>
            </a:extLst>
          </p:cNvPr>
          <p:cNvSpPr>
            <a:spLocks noGrp="1"/>
          </p:cNvSpPr>
          <p:nvPr>
            <p:ph type="subTitle" idx="1"/>
          </p:nvPr>
        </p:nvSpPr>
        <p:spPr/>
        <p:txBody>
          <a:bodyPr/>
          <a:lstStyle/>
          <a:p>
            <a:endParaRPr lang="en-IN"/>
          </a:p>
        </p:txBody>
      </p:sp>
      <p:graphicFrame>
        <p:nvGraphicFramePr>
          <p:cNvPr id="5" name="Table 5">
            <a:extLst>
              <a:ext uri="{FF2B5EF4-FFF2-40B4-BE49-F238E27FC236}">
                <a16:creationId xmlns:a16="http://schemas.microsoft.com/office/drawing/2014/main" id="{E1EB4677-93ED-20AA-38D4-FD67309A040B}"/>
              </a:ext>
            </a:extLst>
          </p:cNvPr>
          <p:cNvGraphicFramePr>
            <a:graphicFrameLocks noGrp="1"/>
          </p:cNvGraphicFramePr>
          <p:nvPr>
            <p:extLst>
              <p:ext uri="{D42A27DB-BD31-4B8C-83A1-F6EECF244321}">
                <p14:modId xmlns:p14="http://schemas.microsoft.com/office/powerpoint/2010/main" val="3480206437"/>
              </p:ext>
            </p:extLst>
          </p:nvPr>
        </p:nvGraphicFramePr>
        <p:xfrm>
          <a:off x="369393" y="539750"/>
          <a:ext cx="8234856" cy="4000500"/>
        </p:xfrm>
        <a:graphic>
          <a:graphicData uri="http://schemas.openxmlformats.org/drawingml/2006/table">
            <a:tbl>
              <a:tblPr firstRow="1" bandRow="1">
                <a:tableStyleId>{284E427A-3D55-4303-BF80-6455036E1DE7}</a:tableStyleId>
              </a:tblPr>
              <a:tblGrid>
                <a:gridCol w="1282706">
                  <a:extLst>
                    <a:ext uri="{9D8B030D-6E8A-4147-A177-3AD203B41FA5}">
                      <a16:colId xmlns:a16="http://schemas.microsoft.com/office/drawing/2014/main" val="356310"/>
                    </a:ext>
                  </a:extLst>
                </a:gridCol>
                <a:gridCol w="1390430">
                  <a:extLst>
                    <a:ext uri="{9D8B030D-6E8A-4147-A177-3AD203B41FA5}">
                      <a16:colId xmlns:a16="http://schemas.microsoft.com/office/drawing/2014/main" val="1188354005"/>
                    </a:ext>
                  </a:extLst>
                </a:gridCol>
                <a:gridCol w="1390430">
                  <a:extLst>
                    <a:ext uri="{9D8B030D-6E8A-4147-A177-3AD203B41FA5}">
                      <a16:colId xmlns:a16="http://schemas.microsoft.com/office/drawing/2014/main" val="3448312405"/>
                    </a:ext>
                  </a:extLst>
                </a:gridCol>
                <a:gridCol w="1390430">
                  <a:extLst>
                    <a:ext uri="{9D8B030D-6E8A-4147-A177-3AD203B41FA5}">
                      <a16:colId xmlns:a16="http://schemas.microsoft.com/office/drawing/2014/main" val="903533934"/>
                    </a:ext>
                  </a:extLst>
                </a:gridCol>
                <a:gridCol w="1390430">
                  <a:extLst>
                    <a:ext uri="{9D8B030D-6E8A-4147-A177-3AD203B41FA5}">
                      <a16:colId xmlns:a16="http://schemas.microsoft.com/office/drawing/2014/main" val="3774351255"/>
                    </a:ext>
                  </a:extLst>
                </a:gridCol>
                <a:gridCol w="1390430">
                  <a:extLst>
                    <a:ext uri="{9D8B030D-6E8A-4147-A177-3AD203B41FA5}">
                      <a16:colId xmlns:a16="http://schemas.microsoft.com/office/drawing/2014/main" val="3666738328"/>
                    </a:ext>
                  </a:extLst>
                </a:gridCol>
              </a:tblGrid>
              <a:tr h="800100">
                <a:tc>
                  <a:txBody>
                    <a:bodyPr/>
                    <a:lstStyle/>
                    <a:p>
                      <a:r>
                        <a:rPr lang="en-IN" dirty="0">
                          <a:solidFill>
                            <a:srgbClr val="434343"/>
                          </a:solidFill>
                        </a:rPr>
                        <a:t>Pregnancies</a:t>
                      </a:r>
                      <a:endParaRPr lang="en-IN" dirty="0">
                        <a:solidFill>
                          <a:srgbClr val="434343"/>
                        </a:solidFill>
                        <a:latin typeface="Aharoni" panose="02010803020104030203" pitchFamily="2" charset="-79"/>
                        <a:cs typeface="Aharoni" panose="02010803020104030203" pitchFamily="2" charset="-79"/>
                      </a:endParaRPr>
                    </a:p>
                  </a:txBody>
                  <a:tcPr/>
                </a:tc>
                <a:tc>
                  <a:txBody>
                    <a:bodyPr/>
                    <a:lstStyle/>
                    <a:p>
                      <a:r>
                        <a:rPr lang="en-IN" dirty="0">
                          <a:solidFill>
                            <a:srgbClr val="434343"/>
                          </a:solidFill>
                        </a:rPr>
                        <a:t>Glucose</a:t>
                      </a:r>
                      <a:endParaRPr lang="en-IN" dirty="0">
                        <a:solidFill>
                          <a:srgbClr val="434343"/>
                        </a:solidFill>
                        <a:latin typeface="Aharoni" panose="02010803020104030203" pitchFamily="2" charset="-79"/>
                        <a:cs typeface="Aharoni" panose="02010803020104030203" pitchFamily="2" charset="-79"/>
                      </a:endParaRPr>
                    </a:p>
                  </a:txBody>
                  <a:tcPr/>
                </a:tc>
                <a:tc>
                  <a:txBody>
                    <a:bodyPr/>
                    <a:lstStyle/>
                    <a:p>
                      <a:r>
                        <a:rPr lang="en-IN" dirty="0">
                          <a:solidFill>
                            <a:srgbClr val="434343"/>
                          </a:solidFill>
                        </a:rPr>
                        <a:t>Blood Pressure</a:t>
                      </a:r>
                      <a:endParaRPr lang="en-IN" dirty="0">
                        <a:solidFill>
                          <a:srgbClr val="434343"/>
                        </a:solidFill>
                        <a:latin typeface="Aharoni" panose="02010803020104030203" pitchFamily="2" charset="-79"/>
                        <a:cs typeface="Aharoni" panose="02010803020104030203" pitchFamily="2" charset="-79"/>
                      </a:endParaRPr>
                    </a:p>
                  </a:txBody>
                  <a:tcPr/>
                </a:tc>
                <a:tc>
                  <a:txBody>
                    <a:bodyPr/>
                    <a:lstStyle/>
                    <a:p>
                      <a:r>
                        <a:rPr lang="en-IN" dirty="0">
                          <a:solidFill>
                            <a:srgbClr val="434343"/>
                          </a:solidFill>
                        </a:rPr>
                        <a:t>Skin Thickness </a:t>
                      </a:r>
                      <a:endParaRPr lang="en-IN" dirty="0">
                        <a:solidFill>
                          <a:srgbClr val="434343"/>
                        </a:solidFill>
                        <a:latin typeface="Aharoni" panose="02010803020104030203" pitchFamily="2" charset="-79"/>
                        <a:cs typeface="Aharoni" panose="02010803020104030203" pitchFamily="2" charset="-79"/>
                      </a:endParaRPr>
                    </a:p>
                  </a:txBody>
                  <a:tcPr/>
                </a:tc>
                <a:tc>
                  <a:txBody>
                    <a:bodyPr/>
                    <a:lstStyle/>
                    <a:p>
                      <a:r>
                        <a:rPr lang="en-IN" dirty="0">
                          <a:solidFill>
                            <a:srgbClr val="434343"/>
                          </a:solidFill>
                        </a:rPr>
                        <a:t>Insulin</a:t>
                      </a:r>
                      <a:endParaRPr lang="en-IN" dirty="0">
                        <a:solidFill>
                          <a:srgbClr val="434343"/>
                        </a:solidFill>
                        <a:latin typeface="Aharoni" panose="02010803020104030203" pitchFamily="2" charset="-79"/>
                        <a:cs typeface="Aharoni" panose="02010803020104030203" pitchFamily="2" charset="-79"/>
                      </a:endParaRPr>
                    </a:p>
                  </a:txBody>
                  <a:tcPr/>
                </a:tc>
                <a:tc>
                  <a:txBody>
                    <a:bodyPr/>
                    <a:lstStyle/>
                    <a:p>
                      <a:r>
                        <a:rPr lang="en-IN" dirty="0">
                          <a:solidFill>
                            <a:srgbClr val="434343"/>
                          </a:solidFill>
                        </a:rPr>
                        <a:t>Outcome</a:t>
                      </a:r>
                      <a:endParaRPr lang="en-IN" dirty="0">
                        <a:solidFill>
                          <a:srgbClr val="434343"/>
                        </a:solidFill>
                        <a:latin typeface="Aharoni" panose="02010803020104030203" pitchFamily="2" charset="-79"/>
                        <a:cs typeface="Aharoni" panose="02010803020104030203" pitchFamily="2" charset="-79"/>
                      </a:endParaRPr>
                    </a:p>
                  </a:txBody>
                  <a:tcPr/>
                </a:tc>
                <a:extLst>
                  <a:ext uri="{0D108BD9-81ED-4DB2-BD59-A6C34878D82A}">
                    <a16:rowId xmlns:a16="http://schemas.microsoft.com/office/drawing/2014/main" val="2890579727"/>
                  </a:ext>
                </a:extLst>
              </a:tr>
              <a:tr h="800100">
                <a:tc>
                  <a:txBody>
                    <a:bodyPr/>
                    <a:lstStyle/>
                    <a:p>
                      <a:r>
                        <a:rPr lang="en-IN" dirty="0">
                          <a:solidFill>
                            <a:srgbClr val="434343"/>
                          </a:solidFill>
                        </a:rPr>
                        <a:t>0</a:t>
                      </a:r>
                    </a:p>
                  </a:txBody>
                  <a:tcPr/>
                </a:tc>
                <a:tc>
                  <a:txBody>
                    <a:bodyPr/>
                    <a:lstStyle/>
                    <a:p>
                      <a:r>
                        <a:rPr lang="en-IN" dirty="0">
                          <a:solidFill>
                            <a:srgbClr val="434343"/>
                          </a:solidFill>
                        </a:rPr>
                        <a:t>6</a:t>
                      </a:r>
                    </a:p>
                  </a:txBody>
                  <a:tcPr/>
                </a:tc>
                <a:tc>
                  <a:txBody>
                    <a:bodyPr/>
                    <a:lstStyle/>
                    <a:p>
                      <a:r>
                        <a:rPr lang="en-IN" dirty="0">
                          <a:solidFill>
                            <a:srgbClr val="434343"/>
                          </a:solidFill>
                        </a:rPr>
                        <a:t>556</a:t>
                      </a:r>
                    </a:p>
                  </a:txBody>
                  <a:tcPr/>
                </a:tc>
                <a:tc>
                  <a:txBody>
                    <a:bodyPr/>
                    <a:lstStyle/>
                    <a:p>
                      <a:r>
                        <a:rPr lang="en-IN" dirty="0">
                          <a:solidFill>
                            <a:srgbClr val="434343"/>
                          </a:solidFill>
                        </a:rPr>
                        <a:t>34.45</a:t>
                      </a:r>
                    </a:p>
                  </a:txBody>
                  <a:tcPr/>
                </a:tc>
                <a:tc>
                  <a:txBody>
                    <a:bodyPr/>
                    <a:lstStyle/>
                    <a:p>
                      <a:r>
                        <a:rPr lang="en-IN" dirty="0">
                          <a:solidFill>
                            <a:srgbClr val="434343"/>
                          </a:solidFill>
                        </a:rPr>
                        <a:t>90.00</a:t>
                      </a:r>
                    </a:p>
                  </a:txBody>
                  <a:tcPr/>
                </a:tc>
                <a:tc>
                  <a:txBody>
                    <a:bodyPr/>
                    <a:lstStyle/>
                    <a:p>
                      <a:r>
                        <a:rPr lang="en-IN" dirty="0">
                          <a:solidFill>
                            <a:srgbClr val="434343"/>
                          </a:solidFill>
                        </a:rPr>
                        <a:t>45.90</a:t>
                      </a:r>
                    </a:p>
                  </a:txBody>
                  <a:tcPr/>
                </a:tc>
                <a:extLst>
                  <a:ext uri="{0D108BD9-81ED-4DB2-BD59-A6C34878D82A}">
                    <a16:rowId xmlns:a16="http://schemas.microsoft.com/office/drawing/2014/main" val="1143529752"/>
                  </a:ext>
                </a:extLst>
              </a:tr>
              <a:tr h="800100">
                <a:tc>
                  <a:txBody>
                    <a:bodyPr/>
                    <a:lstStyle/>
                    <a:p>
                      <a:r>
                        <a:rPr lang="en-IN" dirty="0">
                          <a:solidFill>
                            <a:srgbClr val="434343"/>
                          </a:solidFill>
                        </a:rPr>
                        <a:t>1</a:t>
                      </a:r>
                    </a:p>
                  </a:txBody>
                  <a:tcPr/>
                </a:tc>
                <a:tc>
                  <a:txBody>
                    <a:bodyPr/>
                    <a:lstStyle/>
                    <a:p>
                      <a:r>
                        <a:rPr lang="en-IN" dirty="0">
                          <a:solidFill>
                            <a:srgbClr val="434343"/>
                          </a:solidFill>
                        </a:rPr>
                        <a:t>1</a:t>
                      </a:r>
                    </a:p>
                  </a:txBody>
                  <a:tcPr/>
                </a:tc>
                <a:tc>
                  <a:txBody>
                    <a:bodyPr/>
                    <a:lstStyle/>
                    <a:p>
                      <a:r>
                        <a:rPr lang="en-IN" dirty="0">
                          <a:solidFill>
                            <a:srgbClr val="434343"/>
                          </a:solidFill>
                        </a:rPr>
                        <a:t>234</a:t>
                      </a:r>
                    </a:p>
                  </a:txBody>
                  <a:tcPr/>
                </a:tc>
                <a:tc>
                  <a:txBody>
                    <a:bodyPr/>
                    <a:lstStyle/>
                    <a:p>
                      <a:r>
                        <a:rPr lang="en-IN" dirty="0">
                          <a:solidFill>
                            <a:srgbClr val="434343"/>
                          </a:solidFill>
                        </a:rPr>
                        <a:t>56.78</a:t>
                      </a:r>
                    </a:p>
                  </a:txBody>
                  <a:tcPr/>
                </a:tc>
                <a:tc>
                  <a:txBody>
                    <a:bodyPr/>
                    <a:lstStyle/>
                    <a:p>
                      <a:r>
                        <a:rPr lang="en-IN" dirty="0">
                          <a:solidFill>
                            <a:srgbClr val="434343"/>
                          </a:solidFill>
                        </a:rPr>
                        <a:t>848.0</a:t>
                      </a:r>
                    </a:p>
                  </a:txBody>
                  <a:tcPr/>
                </a:tc>
                <a:tc>
                  <a:txBody>
                    <a:bodyPr/>
                    <a:lstStyle/>
                    <a:p>
                      <a:r>
                        <a:rPr lang="en-IN" dirty="0">
                          <a:solidFill>
                            <a:srgbClr val="434343"/>
                          </a:solidFill>
                        </a:rPr>
                        <a:t>09.76</a:t>
                      </a:r>
                    </a:p>
                  </a:txBody>
                  <a:tcPr/>
                </a:tc>
                <a:extLst>
                  <a:ext uri="{0D108BD9-81ED-4DB2-BD59-A6C34878D82A}">
                    <a16:rowId xmlns:a16="http://schemas.microsoft.com/office/drawing/2014/main" val="3979846039"/>
                  </a:ext>
                </a:extLst>
              </a:tr>
              <a:tr h="800100">
                <a:tc>
                  <a:txBody>
                    <a:bodyPr/>
                    <a:lstStyle/>
                    <a:p>
                      <a:r>
                        <a:rPr lang="en-IN" dirty="0">
                          <a:solidFill>
                            <a:srgbClr val="434343"/>
                          </a:solidFill>
                        </a:rPr>
                        <a:t>2</a:t>
                      </a:r>
                    </a:p>
                  </a:txBody>
                  <a:tcPr/>
                </a:tc>
                <a:tc>
                  <a:txBody>
                    <a:bodyPr/>
                    <a:lstStyle/>
                    <a:p>
                      <a:r>
                        <a:rPr lang="en-IN" dirty="0">
                          <a:solidFill>
                            <a:srgbClr val="434343"/>
                          </a:solidFill>
                        </a:rPr>
                        <a:t>8</a:t>
                      </a:r>
                    </a:p>
                  </a:txBody>
                  <a:tcPr/>
                </a:tc>
                <a:tc>
                  <a:txBody>
                    <a:bodyPr/>
                    <a:lstStyle/>
                    <a:p>
                      <a:r>
                        <a:rPr lang="en-IN" dirty="0">
                          <a:solidFill>
                            <a:srgbClr val="434343"/>
                          </a:solidFill>
                        </a:rPr>
                        <a:t>865</a:t>
                      </a:r>
                    </a:p>
                  </a:txBody>
                  <a:tcPr/>
                </a:tc>
                <a:tc>
                  <a:txBody>
                    <a:bodyPr/>
                    <a:lstStyle/>
                    <a:p>
                      <a:r>
                        <a:rPr lang="en-IN" dirty="0">
                          <a:solidFill>
                            <a:srgbClr val="434343"/>
                          </a:solidFill>
                        </a:rPr>
                        <a:t>23.89</a:t>
                      </a:r>
                    </a:p>
                  </a:txBody>
                  <a:tcPr/>
                </a:tc>
                <a:tc>
                  <a:txBody>
                    <a:bodyPr/>
                    <a:lstStyle/>
                    <a:p>
                      <a:r>
                        <a:rPr lang="en-IN" dirty="0">
                          <a:solidFill>
                            <a:srgbClr val="434343"/>
                          </a:solidFill>
                        </a:rPr>
                        <a:t>09.8</a:t>
                      </a:r>
                    </a:p>
                  </a:txBody>
                  <a:tcPr/>
                </a:tc>
                <a:tc>
                  <a:txBody>
                    <a:bodyPr/>
                    <a:lstStyle/>
                    <a:p>
                      <a:r>
                        <a:rPr lang="en-IN" dirty="0">
                          <a:solidFill>
                            <a:srgbClr val="434343"/>
                          </a:solidFill>
                        </a:rPr>
                        <a:t>87.78</a:t>
                      </a:r>
                    </a:p>
                  </a:txBody>
                  <a:tcPr/>
                </a:tc>
                <a:extLst>
                  <a:ext uri="{0D108BD9-81ED-4DB2-BD59-A6C34878D82A}">
                    <a16:rowId xmlns:a16="http://schemas.microsoft.com/office/drawing/2014/main" val="1308224763"/>
                  </a:ext>
                </a:extLst>
              </a:tr>
              <a:tr h="800100">
                <a:tc>
                  <a:txBody>
                    <a:bodyPr/>
                    <a:lstStyle/>
                    <a:p>
                      <a:r>
                        <a:rPr lang="en-IN" dirty="0">
                          <a:solidFill>
                            <a:srgbClr val="434343"/>
                          </a:solidFill>
                        </a:rPr>
                        <a:t>3</a:t>
                      </a:r>
                    </a:p>
                  </a:txBody>
                  <a:tcPr/>
                </a:tc>
                <a:tc>
                  <a:txBody>
                    <a:bodyPr/>
                    <a:lstStyle/>
                    <a:p>
                      <a:r>
                        <a:rPr lang="en-IN" dirty="0">
                          <a:solidFill>
                            <a:srgbClr val="434343"/>
                          </a:solidFill>
                        </a:rPr>
                        <a:t>1</a:t>
                      </a:r>
                    </a:p>
                  </a:txBody>
                  <a:tcPr/>
                </a:tc>
                <a:tc>
                  <a:txBody>
                    <a:bodyPr/>
                    <a:lstStyle/>
                    <a:p>
                      <a:r>
                        <a:rPr lang="en-IN" dirty="0">
                          <a:solidFill>
                            <a:srgbClr val="434343"/>
                          </a:solidFill>
                        </a:rPr>
                        <a:t>846</a:t>
                      </a:r>
                    </a:p>
                  </a:txBody>
                  <a:tcPr/>
                </a:tc>
                <a:tc>
                  <a:txBody>
                    <a:bodyPr/>
                    <a:lstStyle/>
                    <a:p>
                      <a:r>
                        <a:rPr lang="en-IN" dirty="0">
                          <a:solidFill>
                            <a:srgbClr val="434343"/>
                          </a:solidFill>
                        </a:rPr>
                        <a:t>09.89</a:t>
                      </a:r>
                    </a:p>
                  </a:txBody>
                  <a:tcPr/>
                </a:tc>
                <a:tc>
                  <a:txBody>
                    <a:bodyPr/>
                    <a:lstStyle/>
                    <a:p>
                      <a:r>
                        <a:rPr lang="en-IN" dirty="0">
                          <a:solidFill>
                            <a:srgbClr val="434343"/>
                          </a:solidFill>
                        </a:rPr>
                        <a:t>45.0</a:t>
                      </a:r>
                    </a:p>
                  </a:txBody>
                  <a:tcPr/>
                </a:tc>
                <a:tc>
                  <a:txBody>
                    <a:bodyPr/>
                    <a:lstStyle/>
                    <a:p>
                      <a:r>
                        <a:rPr lang="en-IN" dirty="0">
                          <a:solidFill>
                            <a:srgbClr val="434343"/>
                          </a:solidFill>
                        </a:rPr>
                        <a:t>87.56</a:t>
                      </a:r>
                    </a:p>
                  </a:txBody>
                  <a:tcPr/>
                </a:tc>
                <a:extLst>
                  <a:ext uri="{0D108BD9-81ED-4DB2-BD59-A6C34878D82A}">
                    <a16:rowId xmlns:a16="http://schemas.microsoft.com/office/drawing/2014/main" val="1099071254"/>
                  </a:ext>
                </a:extLst>
              </a:tr>
            </a:tbl>
          </a:graphicData>
        </a:graphic>
      </p:graphicFrame>
      <p:sp>
        <p:nvSpPr>
          <p:cNvPr id="6" name="TextBox 5">
            <a:extLst>
              <a:ext uri="{FF2B5EF4-FFF2-40B4-BE49-F238E27FC236}">
                <a16:creationId xmlns:a16="http://schemas.microsoft.com/office/drawing/2014/main" id="{3D361BFF-DA1B-548F-00A3-792BF9DAFAC9}"/>
              </a:ext>
            </a:extLst>
          </p:cNvPr>
          <p:cNvSpPr txBox="1"/>
          <p:nvPr/>
        </p:nvSpPr>
        <p:spPr>
          <a:xfrm>
            <a:off x="369392" y="0"/>
            <a:ext cx="3845325" cy="369332"/>
          </a:xfrm>
          <a:prstGeom prst="rect">
            <a:avLst/>
          </a:prstGeom>
          <a:noFill/>
        </p:spPr>
        <p:txBody>
          <a:bodyPr wrap="square" rtlCol="0">
            <a:spAutoFit/>
          </a:bodyPr>
          <a:lstStyle/>
          <a:p>
            <a:r>
              <a:rPr lang="en-IN" sz="1800" dirty="0">
                <a:solidFill>
                  <a:schemeClr val="tx1">
                    <a:lumMod val="95000"/>
                  </a:schemeClr>
                </a:solidFill>
                <a:latin typeface="Aharoni" panose="02010803020104030203" pitchFamily="2" charset="-79"/>
                <a:cs typeface="Aharoni" panose="02010803020104030203" pitchFamily="2" charset="-79"/>
              </a:rPr>
              <a:t>Dataset</a:t>
            </a:r>
            <a:r>
              <a:rPr lang="en-IN" dirty="0"/>
              <a:t>::</a:t>
            </a:r>
          </a:p>
        </p:txBody>
      </p:sp>
    </p:spTree>
    <p:extLst>
      <p:ext uri="{BB962C8B-B14F-4D97-AF65-F5344CB8AC3E}">
        <p14:creationId xmlns:p14="http://schemas.microsoft.com/office/powerpoint/2010/main" val="3241025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59262-A8C1-A8E5-7ED5-9B5220AA6061}"/>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DA01571C-030F-6B53-9420-7EEADEA74259}"/>
              </a:ext>
            </a:extLst>
          </p:cNvPr>
          <p:cNvSpPr>
            <a:spLocks noGrp="1"/>
          </p:cNvSpPr>
          <p:nvPr>
            <p:ph type="subTitle" idx="1"/>
          </p:nvPr>
        </p:nvSpPr>
        <p:spPr/>
        <p:txBody>
          <a:bodyPr/>
          <a:lstStyle/>
          <a:p>
            <a:endParaRPr lang="en-IN"/>
          </a:p>
        </p:txBody>
      </p:sp>
      <p:sp>
        <p:nvSpPr>
          <p:cNvPr id="4" name="TextBox 3">
            <a:extLst>
              <a:ext uri="{FF2B5EF4-FFF2-40B4-BE49-F238E27FC236}">
                <a16:creationId xmlns:a16="http://schemas.microsoft.com/office/drawing/2014/main" id="{F04E17DE-DDBD-2023-6341-1973BA1A93CD}"/>
              </a:ext>
            </a:extLst>
          </p:cNvPr>
          <p:cNvSpPr txBox="1"/>
          <p:nvPr/>
        </p:nvSpPr>
        <p:spPr>
          <a:xfrm>
            <a:off x="624274" y="588935"/>
            <a:ext cx="7395463" cy="1200329"/>
          </a:xfrm>
          <a:prstGeom prst="rect">
            <a:avLst/>
          </a:prstGeom>
          <a:noFill/>
        </p:spPr>
        <p:txBody>
          <a:bodyPr wrap="square" rtlCol="0">
            <a:spAutoFit/>
          </a:bodyPr>
          <a:lstStyle/>
          <a:p>
            <a:r>
              <a:rPr lang="en-IN" sz="1800" dirty="0">
                <a:solidFill>
                  <a:schemeClr val="tx1">
                    <a:lumMod val="95000"/>
                  </a:schemeClr>
                </a:solidFill>
                <a:latin typeface="Aharoni" panose="02010803020104030203" pitchFamily="2" charset="-79"/>
                <a:cs typeface="Aharoni" panose="02010803020104030203" pitchFamily="2" charset="-79"/>
              </a:rPr>
              <a:t>#data visualization</a:t>
            </a:r>
          </a:p>
          <a:p>
            <a:r>
              <a:rPr lang="en-IN" sz="1800" dirty="0" err="1">
                <a:solidFill>
                  <a:schemeClr val="tx1">
                    <a:lumMod val="95000"/>
                  </a:schemeClr>
                </a:solidFill>
              </a:rPr>
              <a:t>sns.countplot</a:t>
            </a:r>
            <a:r>
              <a:rPr lang="en-IN" sz="1800" dirty="0">
                <a:solidFill>
                  <a:schemeClr val="tx1">
                    <a:lumMod val="95000"/>
                  </a:schemeClr>
                </a:solidFill>
              </a:rPr>
              <a:t>(x = '</a:t>
            </a:r>
            <a:r>
              <a:rPr lang="en-IN" sz="1800" dirty="0" err="1">
                <a:solidFill>
                  <a:schemeClr val="tx1">
                    <a:lumMod val="95000"/>
                  </a:schemeClr>
                </a:solidFill>
              </a:rPr>
              <a:t>Outcome',data</a:t>
            </a:r>
            <a:r>
              <a:rPr lang="en-IN" sz="1800" dirty="0">
                <a:solidFill>
                  <a:schemeClr val="tx1">
                    <a:lumMod val="95000"/>
                  </a:schemeClr>
                </a:solidFill>
              </a:rPr>
              <a:t> = dataset)</a:t>
            </a:r>
          </a:p>
          <a:p>
            <a:endParaRPr lang="en-IN" sz="1800" dirty="0">
              <a:solidFill>
                <a:schemeClr val="tx1">
                  <a:lumMod val="95000"/>
                </a:schemeClr>
              </a:solidFill>
            </a:endParaRPr>
          </a:p>
          <a:p>
            <a:endParaRPr lang="en-IN" sz="1800" dirty="0">
              <a:solidFill>
                <a:schemeClr val="tx1">
                  <a:lumMod val="95000"/>
                </a:schemeClr>
              </a:solidFill>
            </a:endParaRPr>
          </a:p>
        </p:txBody>
      </p:sp>
      <p:pic>
        <p:nvPicPr>
          <p:cNvPr id="1026" name="Picture 2">
            <a:extLst>
              <a:ext uri="{FF2B5EF4-FFF2-40B4-BE49-F238E27FC236}">
                <a16:creationId xmlns:a16="http://schemas.microsoft.com/office/drawing/2014/main" id="{0B62CB10-9DA1-E0CC-1629-E7359B356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582" y="1389134"/>
            <a:ext cx="5341067" cy="3121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67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234F0-6020-4230-4677-46B3366CBD94}"/>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4FBFA791-A733-7FCE-9D89-199AD6E860F4}"/>
              </a:ext>
            </a:extLst>
          </p:cNvPr>
          <p:cNvSpPr>
            <a:spLocks noGrp="1"/>
          </p:cNvSpPr>
          <p:nvPr>
            <p:ph type="subTitle" idx="1"/>
          </p:nvPr>
        </p:nvSpPr>
        <p:spPr/>
        <p:txBody>
          <a:bodyPr/>
          <a:lstStyle/>
          <a:p>
            <a:endParaRPr lang="en-IN"/>
          </a:p>
        </p:txBody>
      </p:sp>
      <p:sp>
        <p:nvSpPr>
          <p:cNvPr id="4" name="TextBox 3">
            <a:extLst>
              <a:ext uri="{FF2B5EF4-FFF2-40B4-BE49-F238E27FC236}">
                <a16:creationId xmlns:a16="http://schemas.microsoft.com/office/drawing/2014/main" id="{9F100CCF-2F59-873F-AFEB-A0D88A652943}"/>
              </a:ext>
            </a:extLst>
          </p:cNvPr>
          <p:cNvSpPr txBox="1"/>
          <p:nvPr/>
        </p:nvSpPr>
        <p:spPr>
          <a:xfrm>
            <a:off x="255374" y="320948"/>
            <a:ext cx="8615988" cy="1200329"/>
          </a:xfrm>
          <a:prstGeom prst="rect">
            <a:avLst/>
          </a:prstGeom>
          <a:noFill/>
        </p:spPr>
        <p:txBody>
          <a:bodyPr wrap="square" rtlCol="0">
            <a:spAutoFit/>
          </a:bodyPr>
          <a:lstStyle/>
          <a:p>
            <a:r>
              <a:rPr lang="en-IN" sz="1800" dirty="0">
                <a:solidFill>
                  <a:schemeClr val="tx1">
                    <a:lumMod val="95000"/>
                  </a:schemeClr>
                </a:solidFill>
                <a:latin typeface="Aharoni" panose="02010803020104030203" pitchFamily="2" charset="-79"/>
                <a:cs typeface="Aharoni" panose="02010803020104030203" pitchFamily="2" charset="-79"/>
              </a:rPr>
              <a:t># </a:t>
            </a:r>
            <a:r>
              <a:rPr lang="en-IN" sz="1800" dirty="0" err="1">
                <a:solidFill>
                  <a:schemeClr val="tx1">
                    <a:lumMod val="95000"/>
                  </a:schemeClr>
                </a:solidFill>
                <a:latin typeface="Aharoni" panose="02010803020104030203" pitchFamily="2" charset="-79"/>
                <a:cs typeface="Aharoni" panose="02010803020104030203" pitchFamily="2" charset="-79"/>
              </a:rPr>
              <a:t>Pairplot</a:t>
            </a:r>
            <a:r>
              <a:rPr lang="en-IN" sz="1800" dirty="0">
                <a:solidFill>
                  <a:schemeClr val="tx1">
                    <a:lumMod val="95000"/>
                  </a:schemeClr>
                </a:solidFill>
                <a:latin typeface="Aharoni" panose="02010803020104030203" pitchFamily="2" charset="-79"/>
                <a:cs typeface="Aharoni" panose="02010803020104030203" pitchFamily="2" charset="-79"/>
              </a:rPr>
              <a:t> </a:t>
            </a:r>
          </a:p>
          <a:p>
            <a:r>
              <a:rPr lang="en-IN" sz="1800" dirty="0" err="1">
                <a:solidFill>
                  <a:schemeClr val="tx1">
                    <a:lumMod val="95000"/>
                  </a:schemeClr>
                </a:solidFill>
              </a:rPr>
              <a:t>sns.pairplot</a:t>
            </a:r>
            <a:r>
              <a:rPr lang="en-IN" sz="1800" dirty="0">
                <a:solidFill>
                  <a:schemeClr val="tx1">
                    <a:lumMod val="95000"/>
                  </a:schemeClr>
                </a:solidFill>
              </a:rPr>
              <a:t>(data = dataset, hue = 'Outcome')</a:t>
            </a:r>
          </a:p>
          <a:p>
            <a:r>
              <a:rPr lang="en-IN" sz="1800" dirty="0" err="1">
                <a:solidFill>
                  <a:schemeClr val="tx1">
                    <a:lumMod val="95000"/>
                  </a:schemeClr>
                </a:solidFill>
              </a:rPr>
              <a:t>plt.show</a:t>
            </a:r>
            <a:r>
              <a:rPr lang="en-IN" sz="1800" dirty="0">
                <a:solidFill>
                  <a:schemeClr val="tx1">
                    <a:lumMod val="95000"/>
                  </a:schemeClr>
                </a:solidFill>
              </a:rPr>
              <a:t>()</a:t>
            </a:r>
          </a:p>
          <a:p>
            <a:endParaRPr lang="en-IN" sz="1800" dirty="0">
              <a:solidFill>
                <a:schemeClr val="tx1">
                  <a:lumMod val="95000"/>
                </a:schemeClr>
              </a:solidFill>
            </a:endParaRPr>
          </a:p>
        </p:txBody>
      </p:sp>
      <p:pic>
        <p:nvPicPr>
          <p:cNvPr id="2050" name="Picture 2">
            <a:extLst>
              <a:ext uri="{FF2B5EF4-FFF2-40B4-BE49-F238E27FC236}">
                <a16:creationId xmlns:a16="http://schemas.microsoft.com/office/drawing/2014/main" id="{C94CBF53-6E51-0984-396B-7FFD5BE97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618" y="1344350"/>
            <a:ext cx="8150876" cy="3439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076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D08C8-D0EF-4D81-3AD4-CCE8FA17C261}"/>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36B87017-6EA5-B88C-5E5A-8894B3BA4B1B}"/>
              </a:ext>
            </a:extLst>
          </p:cNvPr>
          <p:cNvSpPr>
            <a:spLocks noGrp="1"/>
          </p:cNvSpPr>
          <p:nvPr>
            <p:ph type="subTitle" idx="1"/>
          </p:nvPr>
        </p:nvSpPr>
        <p:spPr/>
        <p:txBody>
          <a:bodyPr/>
          <a:lstStyle/>
          <a:p>
            <a:endParaRPr lang="en-IN"/>
          </a:p>
        </p:txBody>
      </p:sp>
      <p:sp>
        <p:nvSpPr>
          <p:cNvPr id="4" name="TextBox 3">
            <a:extLst>
              <a:ext uri="{FF2B5EF4-FFF2-40B4-BE49-F238E27FC236}">
                <a16:creationId xmlns:a16="http://schemas.microsoft.com/office/drawing/2014/main" id="{A3AF4A45-CB82-35BC-37E9-FB1C290C0511}"/>
              </a:ext>
            </a:extLst>
          </p:cNvPr>
          <p:cNvSpPr txBox="1"/>
          <p:nvPr/>
        </p:nvSpPr>
        <p:spPr>
          <a:xfrm>
            <a:off x="333060" y="266448"/>
            <a:ext cx="8332545" cy="5139869"/>
          </a:xfrm>
          <a:prstGeom prst="rect">
            <a:avLst/>
          </a:prstGeom>
          <a:noFill/>
        </p:spPr>
        <p:txBody>
          <a:bodyPr wrap="square" rtlCol="0">
            <a:spAutoFit/>
          </a:bodyPr>
          <a:lstStyle/>
          <a:p>
            <a:r>
              <a:rPr lang="en-IN" sz="2000" dirty="0">
                <a:solidFill>
                  <a:schemeClr val="tx1">
                    <a:lumMod val="95000"/>
                  </a:schemeClr>
                </a:solidFill>
                <a:latin typeface="Arial Black" panose="020B0A04020102020204" pitchFamily="34" charset="0"/>
              </a:rPr>
              <a:t>Problem Statement:-</a:t>
            </a:r>
          </a:p>
          <a:p>
            <a:endParaRPr lang="en-IN" sz="1800" dirty="0">
              <a:solidFill>
                <a:schemeClr val="tx1">
                  <a:lumMod val="95000"/>
                </a:schemeClr>
              </a:solidFill>
              <a:latin typeface="Arial Black" panose="020B0A04020102020204" pitchFamily="34" charset="0"/>
            </a:endParaRPr>
          </a:p>
          <a:p>
            <a:pPr marL="285750" indent="-285750">
              <a:buClr>
                <a:schemeClr val="tx2"/>
              </a:buClr>
              <a:buFont typeface="Wingdings" panose="05000000000000000000" pitchFamily="2" charset="2"/>
              <a:buChar char="Ø"/>
            </a:pPr>
            <a:r>
              <a:rPr lang="en-US" sz="1800" b="0" i="0" dirty="0">
                <a:solidFill>
                  <a:schemeClr val="tx1">
                    <a:lumMod val="95000"/>
                  </a:schemeClr>
                </a:solidFill>
                <a:effectLst/>
                <a:latin typeface="Roboto" panose="02000000000000000000" pitchFamily="2" charset="0"/>
              </a:rPr>
              <a:t>If you have diabetes, your pancreas either produces too little insulin or none at all. The insulin can’t be used effectively. This allows blood glucose levels to rise while the rest of your cells are deprived of much-needed energy. This can lead to a wide variety of problems affecting nearly every major body system.</a:t>
            </a:r>
          </a:p>
          <a:p>
            <a:pPr marL="285750" indent="-285750">
              <a:buClr>
                <a:schemeClr val="tx2"/>
              </a:buClr>
              <a:buFont typeface="Wingdings" panose="05000000000000000000" pitchFamily="2" charset="2"/>
              <a:buChar char="Ø"/>
            </a:pPr>
            <a:r>
              <a:rPr lang="en-US" sz="1800" b="0" i="0" dirty="0">
                <a:solidFill>
                  <a:schemeClr val="tx1">
                    <a:lumMod val="95000"/>
                  </a:schemeClr>
                </a:solidFill>
                <a:effectLst/>
                <a:latin typeface="Proxima Nova"/>
              </a:rPr>
              <a:t>Diabetes mellitus is a metabolic disease that causes high blood sugar. Your body either doesn’t make enough insulin or can’t effectively use the insulin it makes.</a:t>
            </a:r>
          </a:p>
          <a:p>
            <a:pPr marL="285750" indent="-285750" algn="l">
              <a:buClr>
                <a:schemeClr val="tx2">
                  <a:lumMod val="75000"/>
                </a:schemeClr>
              </a:buClr>
              <a:buFont typeface="Wingdings" panose="05000000000000000000" pitchFamily="2" charset="2"/>
              <a:buChar char="Ø"/>
            </a:pPr>
            <a:r>
              <a:rPr lang="en-US" sz="1800" b="0" i="0" dirty="0">
                <a:solidFill>
                  <a:schemeClr val="tx1">
                    <a:lumMod val="95000"/>
                  </a:schemeClr>
                </a:solidFill>
                <a:effectLst/>
                <a:latin typeface="Proxima Nova"/>
              </a:rPr>
              <a:t> The hormone insulin moves sugar from the blood into your cells to be stored     or used for energy.</a:t>
            </a:r>
          </a:p>
          <a:p>
            <a:pPr marL="285750" indent="-285750" algn="l">
              <a:buClr>
                <a:schemeClr val="tx2">
                  <a:lumMod val="75000"/>
                </a:schemeClr>
              </a:buClr>
              <a:buFont typeface="Wingdings" panose="05000000000000000000" pitchFamily="2" charset="2"/>
              <a:buChar char="Ø"/>
            </a:pPr>
            <a:r>
              <a:rPr lang="en-US" sz="1800" b="0" i="0" dirty="0">
                <a:solidFill>
                  <a:schemeClr val="tx1">
                    <a:lumMod val="95000"/>
                  </a:schemeClr>
                </a:solidFill>
                <a:effectLst/>
                <a:latin typeface="Proxima Nova"/>
              </a:rPr>
              <a:t> If this malfunctions, you may have diabetes.</a:t>
            </a:r>
          </a:p>
          <a:p>
            <a:pPr algn="l"/>
            <a:r>
              <a:rPr lang="en-US" sz="1800" dirty="0">
                <a:solidFill>
                  <a:schemeClr val="tx1">
                    <a:lumMod val="95000"/>
                  </a:schemeClr>
                </a:solidFill>
                <a:latin typeface="Proxima Nova"/>
              </a:rPr>
              <a:t>u</a:t>
            </a:r>
            <a:r>
              <a:rPr lang="en-US" sz="1800" b="0" i="0" dirty="0">
                <a:solidFill>
                  <a:schemeClr val="tx1">
                    <a:lumMod val="95000"/>
                  </a:schemeClr>
                </a:solidFill>
                <a:effectLst/>
                <a:latin typeface="Proxima Nova"/>
              </a:rPr>
              <a:t>ntreated high blood sugar from diabetes can damage your nerves, eyes, kidneys, and other organs. But educating yourself about diabetes and taking steps to prevent or manage it can help you protect your health.</a:t>
            </a:r>
          </a:p>
          <a:p>
            <a:pPr marL="285750" indent="-285750">
              <a:buClr>
                <a:schemeClr val="tx2"/>
              </a:buClr>
              <a:buFont typeface="Wingdings" panose="05000000000000000000" pitchFamily="2" charset="2"/>
              <a:buChar char="Ø"/>
            </a:pPr>
            <a:endParaRPr lang="en-IN" sz="1800" dirty="0">
              <a:solidFill>
                <a:schemeClr val="tx1">
                  <a:lumMod val="95000"/>
                </a:schemeClr>
              </a:solidFill>
              <a:latin typeface="Arial Black" panose="020B0A04020102020204" pitchFamily="34" charset="0"/>
            </a:endParaRPr>
          </a:p>
          <a:p>
            <a:endParaRPr lang="en-IN" sz="2000" dirty="0">
              <a:solidFill>
                <a:schemeClr val="tx1">
                  <a:lumMod val="95000"/>
                </a:schemeClr>
              </a:solidFill>
              <a:latin typeface="Arial Black" panose="020B0A04020102020204" pitchFamily="34" charset="0"/>
            </a:endParaRPr>
          </a:p>
        </p:txBody>
      </p:sp>
    </p:spTree>
    <p:extLst>
      <p:ext uri="{BB962C8B-B14F-4D97-AF65-F5344CB8AC3E}">
        <p14:creationId xmlns:p14="http://schemas.microsoft.com/office/powerpoint/2010/main" val="146184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8C01-12F2-AE2B-EC21-EBE439E89687}"/>
              </a:ext>
            </a:extLst>
          </p:cNvPr>
          <p:cNvSpPr>
            <a:spLocks noGrp="1"/>
          </p:cNvSpPr>
          <p:nvPr>
            <p:ph type="title"/>
          </p:nvPr>
        </p:nvSpPr>
        <p:spPr/>
        <p:txBody>
          <a:bodyPr/>
          <a:lstStyle/>
          <a:p>
            <a:endParaRPr lang="en-IN" dirty="0"/>
          </a:p>
        </p:txBody>
      </p:sp>
      <p:sp>
        <p:nvSpPr>
          <p:cNvPr id="3" name="Subtitle 2">
            <a:extLst>
              <a:ext uri="{FF2B5EF4-FFF2-40B4-BE49-F238E27FC236}">
                <a16:creationId xmlns:a16="http://schemas.microsoft.com/office/drawing/2014/main" id="{93A1CCE6-B172-F2E5-17AB-AB21636E5D6D}"/>
              </a:ext>
            </a:extLst>
          </p:cNvPr>
          <p:cNvSpPr>
            <a:spLocks noGrp="1"/>
          </p:cNvSpPr>
          <p:nvPr>
            <p:ph type="subTitle" idx="1"/>
          </p:nvPr>
        </p:nvSpPr>
        <p:spPr/>
        <p:txBody>
          <a:bodyPr/>
          <a:lstStyle/>
          <a:p>
            <a:endParaRPr lang="en-IN"/>
          </a:p>
        </p:txBody>
      </p:sp>
      <p:sp>
        <p:nvSpPr>
          <p:cNvPr id="4" name="TextBox 3">
            <a:extLst>
              <a:ext uri="{FF2B5EF4-FFF2-40B4-BE49-F238E27FC236}">
                <a16:creationId xmlns:a16="http://schemas.microsoft.com/office/drawing/2014/main" id="{7F09DE43-7AEE-4A53-3971-2C813DF8A833}"/>
              </a:ext>
            </a:extLst>
          </p:cNvPr>
          <p:cNvSpPr txBox="1"/>
          <p:nvPr/>
        </p:nvSpPr>
        <p:spPr>
          <a:xfrm>
            <a:off x="545006" y="284303"/>
            <a:ext cx="5592558" cy="1200329"/>
          </a:xfrm>
          <a:prstGeom prst="rect">
            <a:avLst/>
          </a:prstGeom>
          <a:noFill/>
        </p:spPr>
        <p:txBody>
          <a:bodyPr wrap="square" rtlCol="0">
            <a:spAutoFit/>
          </a:bodyPr>
          <a:lstStyle/>
          <a:p>
            <a:r>
              <a:rPr lang="en-IN" sz="1800" dirty="0">
                <a:solidFill>
                  <a:schemeClr val="tx1">
                    <a:lumMod val="95000"/>
                  </a:schemeClr>
                </a:solidFill>
                <a:latin typeface="Aharoni" panose="02010803020104030203" pitchFamily="2" charset="-79"/>
                <a:cs typeface="Aharoni" panose="02010803020104030203" pitchFamily="2" charset="-79"/>
              </a:rPr>
              <a:t># Heatmap</a:t>
            </a:r>
          </a:p>
          <a:p>
            <a:r>
              <a:rPr lang="en-IN" sz="1800" dirty="0" err="1">
                <a:solidFill>
                  <a:schemeClr val="tx1">
                    <a:lumMod val="95000"/>
                  </a:schemeClr>
                </a:solidFill>
              </a:rPr>
              <a:t>sns.heatmap</a:t>
            </a:r>
            <a:r>
              <a:rPr lang="en-IN" sz="1800" dirty="0">
                <a:solidFill>
                  <a:schemeClr val="tx1">
                    <a:lumMod val="95000"/>
                  </a:schemeClr>
                </a:solidFill>
              </a:rPr>
              <a:t>(</a:t>
            </a:r>
            <a:r>
              <a:rPr lang="en-IN" sz="1800" dirty="0" err="1">
                <a:solidFill>
                  <a:schemeClr val="tx1">
                    <a:lumMod val="95000"/>
                  </a:schemeClr>
                </a:solidFill>
              </a:rPr>
              <a:t>dataset.corr</a:t>
            </a:r>
            <a:r>
              <a:rPr lang="en-IN" sz="1800" dirty="0">
                <a:solidFill>
                  <a:schemeClr val="tx1">
                    <a:lumMod val="95000"/>
                  </a:schemeClr>
                </a:solidFill>
              </a:rPr>
              <a:t>(), </a:t>
            </a:r>
            <a:r>
              <a:rPr lang="en-IN" sz="1800" dirty="0" err="1">
                <a:solidFill>
                  <a:schemeClr val="tx1">
                    <a:lumMod val="95000"/>
                  </a:schemeClr>
                </a:solidFill>
              </a:rPr>
              <a:t>annot</a:t>
            </a:r>
            <a:r>
              <a:rPr lang="en-IN" sz="1800" dirty="0">
                <a:solidFill>
                  <a:schemeClr val="tx1">
                    <a:lumMod val="95000"/>
                  </a:schemeClr>
                </a:solidFill>
              </a:rPr>
              <a:t> = True)</a:t>
            </a:r>
          </a:p>
          <a:p>
            <a:r>
              <a:rPr lang="en-IN" sz="1800" dirty="0" err="1">
                <a:solidFill>
                  <a:schemeClr val="tx1">
                    <a:lumMod val="95000"/>
                  </a:schemeClr>
                </a:solidFill>
              </a:rPr>
              <a:t>plt.show</a:t>
            </a:r>
            <a:r>
              <a:rPr lang="en-IN" sz="1800" dirty="0">
                <a:solidFill>
                  <a:schemeClr val="tx1">
                    <a:lumMod val="95000"/>
                  </a:schemeClr>
                </a:solidFill>
              </a:rPr>
              <a:t>()	</a:t>
            </a:r>
          </a:p>
          <a:p>
            <a:endParaRPr lang="en-IN" sz="1800" dirty="0">
              <a:solidFill>
                <a:schemeClr val="tx1">
                  <a:lumMod val="95000"/>
                </a:schemeClr>
              </a:solidFill>
            </a:endParaRPr>
          </a:p>
        </p:txBody>
      </p:sp>
      <p:pic>
        <p:nvPicPr>
          <p:cNvPr id="3074" name="Picture 2">
            <a:extLst>
              <a:ext uri="{FF2B5EF4-FFF2-40B4-BE49-F238E27FC236}">
                <a16:creationId xmlns:a16="http://schemas.microsoft.com/office/drawing/2014/main" id="{C7F0E97F-8366-205F-0E6B-2941F9AAC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9087" y="1039179"/>
            <a:ext cx="4326264" cy="325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00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77593-ECF3-EB67-A739-EE7C566CF0C9}"/>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EBD28049-BCE8-C73A-134E-09CA3B932645}"/>
              </a:ext>
            </a:extLst>
          </p:cNvPr>
          <p:cNvSpPr>
            <a:spLocks noGrp="1"/>
          </p:cNvSpPr>
          <p:nvPr>
            <p:ph type="subTitle" idx="1"/>
          </p:nvPr>
        </p:nvSpPr>
        <p:spPr/>
        <p:txBody>
          <a:bodyPr/>
          <a:lstStyle/>
          <a:p>
            <a:endParaRPr lang="en-IN"/>
          </a:p>
        </p:txBody>
      </p:sp>
      <p:sp>
        <p:nvSpPr>
          <p:cNvPr id="5" name="TextBox 4">
            <a:extLst>
              <a:ext uri="{FF2B5EF4-FFF2-40B4-BE49-F238E27FC236}">
                <a16:creationId xmlns:a16="http://schemas.microsoft.com/office/drawing/2014/main" id="{1566726F-75A6-F5BF-B138-A3A2337D3236}"/>
              </a:ext>
            </a:extLst>
          </p:cNvPr>
          <p:cNvSpPr txBox="1"/>
          <p:nvPr/>
        </p:nvSpPr>
        <p:spPr>
          <a:xfrm>
            <a:off x="375449" y="375449"/>
            <a:ext cx="7605870" cy="4801314"/>
          </a:xfrm>
          <a:prstGeom prst="rect">
            <a:avLst/>
          </a:prstGeom>
          <a:noFill/>
        </p:spPr>
        <p:txBody>
          <a:bodyPr wrap="square" rtlCol="0">
            <a:spAutoFit/>
          </a:bodyPr>
          <a:lstStyle/>
          <a:p>
            <a:r>
              <a:rPr lang="en-IN" sz="1800" dirty="0">
                <a:solidFill>
                  <a:schemeClr val="tx1">
                    <a:lumMod val="95000"/>
                  </a:schemeClr>
                </a:solidFill>
                <a:latin typeface="Aharoni" panose="02010803020104030203" pitchFamily="2" charset="-79"/>
                <a:cs typeface="Aharoni" panose="02010803020104030203" pitchFamily="2" charset="-79"/>
              </a:rPr>
              <a:t># Replacing zero values with </a:t>
            </a:r>
            <a:r>
              <a:rPr lang="en-IN" sz="1800" dirty="0" err="1">
                <a:solidFill>
                  <a:schemeClr val="tx1">
                    <a:lumMod val="95000"/>
                  </a:schemeClr>
                </a:solidFill>
                <a:latin typeface="Aharoni" panose="02010803020104030203" pitchFamily="2" charset="-79"/>
                <a:cs typeface="Aharoni" panose="02010803020104030203" pitchFamily="2" charset="-79"/>
              </a:rPr>
              <a:t>NaN</a:t>
            </a:r>
            <a:endParaRPr lang="en-IN" sz="1800" dirty="0">
              <a:solidFill>
                <a:schemeClr val="tx1">
                  <a:lumMod val="95000"/>
                </a:schemeClr>
              </a:solidFill>
              <a:latin typeface="Aharoni" panose="02010803020104030203" pitchFamily="2" charset="-79"/>
              <a:cs typeface="Aharoni" panose="02010803020104030203" pitchFamily="2" charset="-79"/>
            </a:endParaRPr>
          </a:p>
          <a:p>
            <a:r>
              <a:rPr lang="en-IN" sz="1800" dirty="0" err="1">
                <a:solidFill>
                  <a:schemeClr val="tx1">
                    <a:lumMod val="95000"/>
                  </a:schemeClr>
                </a:solidFill>
              </a:rPr>
              <a:t>dataset_new</a:t>
            </a:r>
            <a:r>
              <a:rPr lang="en-IN" sz="1800" dirty="0">
                <a:solidFill>
                  <a:schemeClr val="tx1">
                    <a:lumMod val="95000"/>
                  </a:schemeClr>
                </a:solidFill>
              </a:rPr>
              <a:t> = dataset</a:t>
            </a:r>
          </a:p>
          <a:p>
            <a:r>
              <a:rPr lang="en-IN" sz="1800" dirty="0" err="1">
                <a:solidFill>
                  <a:schemeClr val="tx1">
                    <a:lumMod val="95000"/>
                  </a:schemeClr>
                </a:solidFill>
              </a:rPr>
              <a:t>dataset_new</a:t>
            </a:r>
            <a:r>
              <a:rPr lang="en-IN" sz="1800" dirty="0">
                <a:solidFill>
                  <a:schemeClr val="tx1">
                    <a:lumMod val="95000"/>
                  </a:schemeClr>
                </a:solidFill>
              </a:rPr>
              <a:t>[["Glucose", "</a:t>
            </a:r>
            <a:r>
              <a:rPr lang="en-IN" sz="1800" dirty="0" err="1">
                <a:solidFill>
                  <a:schemeClr val="tx1">
                    <a:lumMod val="95000"/>
                  </a:schemeClr>
                </a:solidFill>
              </a:rPr>
              <a:t>BloodPressure</a:t>
            </a:r>
            <a:r>
              <a:rPr lang="en-IN" sz="1800" dirty="0">
                <a:solidFill>
                  <a:schemeClr val="tx1">
                    <a:lumMod val="95000"/>
                  </a:schemeClr>
                </a:solidFill>
              </a:rPr>
              <a:t>", "</a:t>
            </a:r>
            <a:r>
              <a:rPr lang="en-IN" sz="1800" dirty="0" err="1">
                <a:solidFill>
                  <a:schemeClr val="tx1">
                    <a:lumMod val="95000"/>
                  </a:schemeClr>
                </a:solidFill>
              </a:rPr>
              <a:t>SkinThickness</a:t>
            </a:r>
            <a:r>
              <a:rPr lang="en-IN" sz="1800" dirty="0">
                <a:solidFill>
                  <a:schemeClr val="tx1">
                    <a:lumMod val="95000"/>
                  </a:schemeClr>
                </a:solidFill>
              </a:rPr>
              <a:t>", "Insulin", "BMI"]] = </a:t>
            </a:r>
            <a:r>
              <a:rPr lang="en-IN" sz="1800" dirty="0" err="1">
                <a:solidFill>
                  <a:schemeClr val="tx1">
                    <a:lumMod val="95000"/>
                  </a:schemeClr>
                </a:solidFill>
              </a:rPr>
              <a:t>dataset_new</a:t>
            </a:r>
            <a:r>
              <a:rPr lang="en-IN" sz="1800" dirty="0">
                <a:solidFill>
                  <a:schemeClr val="tx1">
                    <a:lumMod val="95000"/>
                  </a:schemeClr>
                </a:solidFill>
              </a:rPr>
              <a:t>[["Glucose", "</a:t>
            </a:r>
            <a:r>
              <a:rPr lang="en-IN" sz="1800" dirty="0" err="1">
                <a:solidFill>
                  <a:schemeClr val="tx1">
                    <a:lumMod val="95000"/>
                  </a:schemeClr>
                </a:solidFill>
              </a:rPr>
              <a:t>BloodPressure</a:t>
            </a:r>
            <a:r>
              <a:rPr lang="en-IN" sz="1800" dirty="0">
                <a:solidFill>
                  <a:schemeClr val="tx1">
                    <a:lumMod val="95000"/>
                  </a:schemeClr>
                </a:solidFill>
              </a:rPr>
              <a:t>", "</a:t>
            </a:r>
            <a:r>
              <a:rPr lang="en-IN" sz="1800" dirty="0" err="1">
                <a:solidFill>
                  <a:schemeClr val="tx1">
                    <a:lumMod val="95000"/>
                  </a:schemeClr>
                </a:solidFill>
              </a:rPr>
              <a:t>SkinThickness</a:t>
            </a:r>
            <a:r>
              <a:rPr lang="en-IN" sz="1800" dirty="0">
                <a:solidFill>
                  <a:schemeClr val="tx1">
                    <a:lumMod val="95000"/>
                  </a:schemeClr>
                </a:solidFill>
              </a:rPr>
              <a:t>", "Insulin", "BMI"]].replace(0, </a:t>
            </a:r>
            <a:r>
              <a:rPr lang="en-IN" sz="1800" dirty="0" err="1">
                <a:solidFill>
                  <a:schemeClr val="tx1">
                    <a:lumMod val="95000"/>
                  </a:schemeClr>
                </a:solidFill>
              </a:rPr>
              <a:t>np.NaN</a:t>
            </a:r>
            <a:r>
              <a:rPr lang="en-IN" sz="1800" dirty="0">
                <a:solidFill>
                  <a:schemeClr val="tx1">
                    <a:lumMod val="95000"/>
                  </a:schemeClr>
                </a:solidFill>
              </a:rPr>
              <a:t>) </a:t>
            </a:r>
          </a:p>
          <a:p>
            <a:r>
              <a:rPr lang="en-IN" sz="1800" dirty="0">
                <a:solidFill>
                  <a:schemeClr val="tx1">
                    <a:lumMod val="95000"/>
                  </a:schemeClr>
                </a:solidFill>
                <a:latin typeface="Aharoni" panose="02010803020104030203" pitchFamily="2" charset="-79"/>
                <a:cs typeface="Aharoni" panose="02010803020104030203" pitchFamily="2" charset="-79"/>
              </a:rPr>
              <a:t># Count of </a:t>
            </a:r>
            <a:r>
              <a:rPr lang="en-IN" sz="1800" dirty="0" err="1">
                <a:solidFill>
                  <a:schemeClr val="tx1">
                    <a:lumMod val="95000"/>
                  </a:schemeClr>
                </a:solidFill>
                <a:latin typeface="Aharoni" panose="02010803020104030203" pitchFamily="2" charset="-79"/>
                <a:cs typeface="Aharoni" panose="02010803020104030203" pitchFamily="2" charset="-79"/>
              </a:rPr>
              <a:t>NaN</a:t>
            </a:r>
            <a:endParaRPr lang="en-IN" sz="1800" dirty="0">
              <a:solidFill>
                <a:schemeClr val="tx1">
                  <a:lumMod val="95000"/>
                </a:schemeClr>
              </a:solidFill>
              <a:latin typeface="Aharoni" panose="02010803020104030203" pitchFamily="2" charset="-79"/>
              <a:cs typeface="Aharoni" panose="02010803020104030203" pitchFamily="2" charset="-79"/>
            </a:endParaRPr>
          </a:p>
          <a:p>
            <a:r>
              <a:rPr lang="en-IN" sz="1800" dirty="0" err="1">
                <a:solidFill>
                  <a:schemeClr val="tx1">
                    <a:lumMod val="95000"/>
                  </a:schemeClr>
                </a:solidFill>
              </a:rPr>
              <a:t>dataset_new.isnull</a:t>
            </a:r>
            <a:r>
              <a:rPr lang="en-IN" sz="1800" dirty="0">
                <a:solidFill>
                  <a:schemeClr val="tx1">
                    <a:lumMod val="95000"/>
                  </a:schemeClr>
                </a:solidFill>
              </a:rPr>
              <a:t>().sum()</a:t>
            </a:r>
          </a:p>
          <a:p>
            <a:pPr algn="ctr"/>
            <a:r>
              <a:rPr lang="en-IN" sz="1800" dirty="0">
                <a:solidFill>
                  <a:schemeClr val="tx1">
                    <a:lumMod val="95000"/>
                  </a:schemeClr>
                </a:solidFill>
                <a:latin typeface="Aharoni" panose="02010803020104030203" pitchFamily="2" charset="-79"/>
                <a:cs typeface="Aharoni" panose="02010803020104030203" pitchFamily="2" charset="-79"/>
              </a:rPr>
              <a:t>Pregnancies                                      0</a:t>
            </a:r>
          </a:p>
          <a:p>
            <a:pPr algn="ctr"/>
            <a:r>
              <a:rPr lang="en-IN" sz="1800" dirty="0">
                <a:solidFill>
                  <a:schemeClr val="tx1">
                    <a:lumMod val="95000"/>
                  </a:schemeClr>
                </a:solidFill>
                <a:latin typeface="Aharoni" panose="02010803020104030203" pitchFamily="2" charset="-79"/>
                <a:cs typeface="Aharoni" panose="02010803020104030203" pitchFamily="2" charset="-79"/>
              </a:rPr>
              <a:t>Glucose                                              5</a:t>
            </a:r>
          </a:p>
          <a:p>
            <a:pPr algn="ctr"/>
            <a:r>
              <a:rPr lang="en-IN" sz="1800" dirty="0" err="1">
                <a:solidFill>
                  <a:schemeClr val="tx1">
                    <a:lumMod val="95000"/>
                  </a:schemeClr>
                </a:solidFill>
                <a:latin typeface="Aharoni" panose="02010803020104030203" pitchFamily="2" charset="-79"/>
                <a:cs typeface="Aharoni" panose="02010803020104030203" pitchFamily="2" charset="-79"/>
              </a:rPr>
              <a:t>BloodPressure</a:t>
            </a:r>
            <a:r>
              <a:rPr lang="en-IN" sz="1800" dirty="0">
                <a:solidFill>
                  <a:schemeClr val="tx1">
                    <a:lumMod val="95000"/>
                  </a:schemeClr>
                </a:solidFill>
                <a:latin typeface="Aharoni" panose="02010803020104030203" pitchFamily="2" charset="-79"/>
                <a:cs typeface="Aharoni" panose="02010803020104030203" pitchFamily="2" charset="-79"/>
              </a:rPr>
              <a:t>                                 35</a:t>
            </a:r>
          </a:p>
          <a:p>
            <a:pPr algn="ctr"/>
            <a:r>
              <a:rPr lang="en-IN" sz="1800" dirty="0" err="1">
                <a:solidFill>
                  <a:schemeClr val="tx1">
                    <a:lumMod val="95000"/>
                  </a:schemeClr>
                </a:solidFill>
                <a:latin typeface="Aharoni" panose="02010803020104030203" pitchFamily="2" charset="-79"/>
                <a:cs typeface="Aharoni" panose="02010803020104030203" pitchFamily="2" charset="-79"/>
              </a:rPr>
              <a:t>SkinThickness</a:t>
            </a:r>
            <a:r>
              <a:rPr lang="en-IN" sz="1800" dirty="0">
                <a:solidFill>
                  <a:schemeClr val="tx1">
                    <a:lumMod val="95000"/>
                  </a:schemeClr>
                </a:solidFill>
                <a:latin typeface="Aharoni" panose="02010803020104030203" pitchFamily="2" charset="-79"/>
                <a:cs typeface="Aharoni" panose="02010803020104030203" pitchFamily="2" charset="-79"/>
              </a:rPr>
              <a:t>                                227</a:t>
            </a:r>
          </a:p>
          <a:p>
            <a:pPr algn="ctr"/>
            <a:r>
              <a:rPr lang="en-IN" sz="1800" dirty="0">
                <a:solidFill>
                  <a:schemeClr val="tx1">
                    <a:lumMod val="95000"/>
                  </a:schemeClr>
                </a:solidFill>
                <a:latin typeface="Aharoni" panose="02010803020104030203" pitchFamily="2" charset="-79"/>
                <a:cs typeface="Aharoni" panose="02010803020104030203" pitchFamily="2" charset="-79"/>
              </a:rPr>
              <a:t>Insulin                                            374</a:t>
            </a:r>
          </a:p>
          <a:p>
            <a:pPr algn="ctr"/>
            <a:r>
              <a:rPr lang="en-IN" sz="1800" dirty="0">
                <a:solidFill>
                  <a:schemeClr val="tx1">
                    <a:lumMod val="95000"/>
                  </a:schemeClr>
                </a:solidFill>
                <a:latin typeface="Aharoni" panose="02010803020104030203" pitchFamily="2" charset="-79"/>
                <a:cs typeface="Aharoni" panose="02010803020104030203" pitchFamily="2" charset="-79"/>
              </a:rPr>
              <a:t>BMI                                                  11</a:t>
            </a:r>
          </a:p>
          <a:p>
            <a:pPr algn="ctr"/>
            <a:r>
              <a:rPr lang="en-IN" sz="1800" dirty="0" err="1">
                <a:solidFill>
                  <a:schemeClr val="tx1">
                    <a:lumMod val="95000"/>
                  </a:schemeClr>
                </a:solidFill>
                <a:latin typeface="Aharoni" panose="02010803020104030203" pitchFamily="2" charset="-79"/>
                <a:cs typeface="Aharoni" panose="02010803020104030203" pitchFamily="2" charset="-79"/>
              </a:rPr>
              <a:t>DiabetesPedigreeFunction</a:t>
            </a:r>
            <a:r>
              <a:rPr lang="en-IN" sz="1800" dirty="0">
                <a:solidFill>
                  <a:schemeClr val="tx1">
                    <a:lumMod val="95000"/>
                  </a:schemeClr>
                </a:solidFill>
                <a:latin typeface="Aharoni" panose="02010803020104030203" pitchFamily="2" charset="-79"/>
                <a:cs typeface="Aharoni" panose="02010803020104030203" pitchFamily="2" charset="-79"/>
              </a:rPr>
              <a:t>             0</a:t>
            </a:r>
          </a:p>
          <a:p>
            <a:pPr algn="ctr"/>
            <a:r>
              <a:rPr lang="en-IN" sz="1800" dirty="0">
                <a:solidFill>
                  <a:schemeClr val="tx1">
                    <a:lumMod val="95000"/>
                  </a:schemeClr>
                </a:solidFill>
                <a:latin typeface="Aharoni" panose="02010803020104030203" pitchFamily="2" charset="-79"/>
                <a:cs typeface="Aharoni" panose="02010803020104030203" pitchFamily="2" charset="-79"/>
              </a:rPr>
              <a:t>Age                                                 0</a:t>
            </a:r>
          </a:p>
          <a:p>
            <a:pPr algn="ctr"/>
            <a:r>
              <a:rPr lang="en-IN" sz="1800" dirty="0">
                <a:solidFill>
                  <a:schemeClr val="tx1">
                    <a:lumMod val="95000"/>
                  </a:schemeClr>
                </a:solidFill>
                <a:latin typeface="Aharoni" panose="02010803020104030203" pitchFamily="2" charset="-79"/>
                <a:cs typeface="Aharoni" panose="02010803020104030203" pitchFamily="2" charset="-79"/>
              </a:rPr>
              <a:t>Outcome                                         0</a:t>
            </a:r>
          </a:p>
          <a:p>
            <a:pPr algn="ctr"/>
            <a:r>
              <a:rPr lang="en-IN" sz="1800" dirty="0" err="1">
                <a:solidFill>
                  <a:schemeClr val="tx1">
                    <a:lumMod val="95000"/>
                  </a:schemeClr>
                </a:solidFill>
                <a:latin typeface="Aharoni" panose="02010803020104030203" pitchFamily="2" charset="-79"/>
                <a:cs typeface="Aharoni" panose="02010803020104030203" pitchFamily="2" charset="-79"/>
              </a:rPr>
              <a:t>dtype</a:t>
            </a:r>
            <a:r>
              <a:rPr lang="en-IN" sz="1800" dirty="0">
                <a:solidFill>
                  <a:schemeClr val="tx1">
                    <a:lumMod val="95000"/>
                  </a:schemeClr>
                </a:solidFill>
                <a:latin typeface="Aharoni" panose="02010803020104030203" pitchFamily="2" charset="-79"/>
                <a:cs typeface="Aharoni" panose="02010803020104030203" pitchFamily="2" charset="-79"/>
              </a:rPr>
              <a:t>: int64     </a:t>
            </a:r>
          </a:p>
        </p:txBody>
      </p:sp>
      <p:graphicFrame>
        <p:nvGraphicFramePr>
          <p:cNvPr id="4" name="Table 5">
            <a:extLst>
              <a:ext uri="{FF2B5EF4-FFF2-40B4-BE49-F238E27FC236}">
                <a16:creationId xmlns:a16="http://schemas.microsoft.com/office/drawing/2014/main" id="{28319BD6-9008-FB6C-8615-36A8321E8A29}"/>
              </a:ext>
            </a:extLst>
          </p:cNvPr>
          <p:cNvGraphicFramePr>
            <a:graphicFrameLocks noGrp="1"/>
          </p:cNvGraphicFramePr>
          <p:nvPr>
            <p:extLst>
              <p:ext uri="{D42A27DB-BD31-4B8C-83A1-F6EECF244321}">
                <p14:modId xmlns:p14="http://schemas.microsoft.com/office/powerpoint/2010/main" val="3675496057"/>
              </p:ext>
            </p:extLst>
          </p:nvPr>
        </p:nvGraphicFramePr>
        <p:xfrm>
          <a:off x="1662896" y="2316464"/>
          <a:ext cx="6096000" cy="4292680"/>
        </p:xfrm>
        <a:graphic>
          <a:graphicData uri="http://schemas.openxmlformats.org/drawingml/2006/table">
            <a:tbl>
              <a:tblPr firstRow="1" bandRow="1">
                <a:tableStyleId>{EE5954AB-6FB0-46EB-AE5E-C8E9DDE37E5F}</a:tableStyleId>
              </a:tblPr>
              <a:tblGrid>
                <a:gridCol w="3048000">
                  <a:extLst>
                    <a:ext uri="{9D8B030D-6E8A-4147-A177-3AD203B41FA5}">
                      <a16:colId xmlns:a16="http://schemas.microsoft.com/office/drawing/2014/main" val="3790176873"/>
                    </a:ext>
                  </a:extLst>
                </a:gridCol>
                <a:gridCol w="3048000">
                  <a:extLst>
                    <a:ext uri="{9D8B030D-6E8A-4147-A177-3AD203B41FA5}">
                      <a16:colId xmlns:a16="http://schemas.microsoft.com/office/drawing/2014/main" val="1339800468"/>
                    </a:ext>
                  </a:extLst>
                </a:gridCol>
              </a:tblGrid>
              <a:tr h="536585">
                <a:tc>
                  <a:txBody>
                    <a:bodyPr/>
                    <a:lstStyle/>
                    <a:p>
                      <a:endParaRPr lang="en-IN"/>
                    </a:p>
                  </a:txBody>
                  <a:tcPr/>
                </a:tc>
                <a:tc>
                  <a:txBody>
                    <a:bodyPr/>
                    <a:lstStyle/>
                    <a:p>
                      <a:endParaRPr lang="en-IN"/>
                    </a:p>
                  </a:txBody>
                  <a:tcPr/>
                </a:tc>
                <a:extLst>
                  <a:ext uri="{0D108BD9-81ED-4DB2-BD59-A6C34878D82A}">
                    <a16:rowId xmlns:a16="http://schemas.microsoft.com/office/drawing/2014/main" val="2493414978"/>
                  </a:ext>
                </a:extLst>
              </a:tr>
              <a:tr h="536585">
                <a:tc>
                  <a:txBody>
                    <a:bodyPr/>
                    <a:lstStyle/>
                    <a:p>
                      <a:endParaRPr lang="en-IN"/>
                    </a:p>
                  </a:txBody>
                  <a:tcPr/>
                </a:tc>
                <a:tc>
                  <a:txBody>
                    <a:bodyPr/>
                    <a:lstStyle/>
                    <a:p>
                      <a:endParaRPr lang="en-IN"/>
                    </a:p>
                  </a:txBody>
                  <a:tcPr/>
                </a:tc>
                <a:extLst>
                  <a:ext uri="{0D108BD9-81ED-4DB2-BD59-A6C34878D82A}">
                    <a16:rowId xmlns:a16="http://schemas.microsoft.com/office/drawing/2014/main" val="3570431451"/>
                  </a:ext>
                </a:extLst>
              </a:tr>
              <a:tr h="536585">
                <a:tc>
                  <a:txBody>
                    <a:bodyPr/>
                    <a:lstStyle/>
                    <a:p>
                      <a:endParaRPr lang="en-IN"/>
                    </a:p>
                  </a:txBody>
                  <a:tcPr/>
                </a:tc>
                <a:tc>
                  <a:txBody>
                    <a:bodyPr/>
                    <a:lstStyle/>
                    <a:p>
                      <a:endParaRPr lang="en-IN"/>
                    </a:p>
                  </a:txBody>
                  <a:tcPr/>
                </a:tc>
                <a:extLst>
                  <a:ext uri="{0D108BD9-81ED-4DB2-BD59-A6C34878D82A}">
                    <a16:rowId xmlns:a16="http://schemas.microsoft.com/office/drawing/2014/main" val="1526413329"/>
                  </a:ext>
                </a:extLst>
              </a:tr>
              <a:tr h="536585">
                <a:tc>
                  <a:txBody>
                    <a:bodyPr/>
                    <a:lstStyle/>
                    <a:p>
                      <a:endParaRPr lang="en-IN"/>
                    </a:p>
                  </a:txBody>
                  <a:tcPr/>
                </a:tc>
                <a:tc>
                  <a:txBody>
                    <a:bodyPr/>
                    <a:lstStyle/>
                    <a:p>
                      <a:endParaRPr lang="en-IN"/>
                    </a:p>
                  </a:txBody>
                  <a:tcPr/>
                </a:tc>
                <a:extLst>
                  <a:ext uri="{0D108BD9-81ED-4DB2-BD59-A6C34878D82A}">
                    <a16:rowId xmlns:a16="http://schemas.microsoft.com/office/drawing/2014/main" val="1504997102"/>
                  </a:ext>
                </a:extLst>
              </a:tr>
              <a:tr h="536585">
                <a:tc>
                  <a:txBody>
                    <a:bodyPr/>
                    <a:lstStyle/>
                    <a:p>
                      <a:endParaRPr lang="en-IN"/>
                    </a:p>
                  </a:txBody>
                  <a:tcPr/>
                </a:tc>
                <a:tc>
                  <a:txBody>
                    <a:bodyPr/>
                    <a:lstStyle/>
                    <a:p>
                      <a:endParaRPr lang="en-IN"/>
                    </a:p>
                  </a:txBody>
                  <a:tcPr/>
                </a:tc>
                <a:extLst>
                  <a:ext uri="{0D108BD9-81ED-4DB2-BD59-A6C34878D82A}">
                    <a16:rowId xmlns:a16="http://schemas.microsoft.com/office/drawing/2014/main" val="247660648"/>
                  </a:ext>
                </a:extLst>
              </a:tr>
              <a:tr h="536585">
                <a:tc>
                  <a:txBody>
                    <a:bodyPr/>
                    <a:lstStyle/>
                    <a:p>
                      <a:endParaRPr lang="en-IN"/>
                    </a:p>
                  </a:txBody>
                  <a:tcPr/>
                </a:tc>
                <a:tc>
                  <a:txBody>
                    <a:bodyPr/>
                    <a:lstStyle/>
                    <a:p>
                      <a:endParaRPr lang="en-IN"/>
                    </a:p>
                  </a:txBody>
                  <a:tcPr/>
                </a:tc>
                <a:extLst>
                  <a:ext uri="{0D108BD9-81ED-4DB2-BD59-A6C34878D82A}">
                    <a16:rowId xmlns:a16="http://schemas.microsoft.com/office/drawing/2014/main" val="3694495087"/>
                  </a:ext>
                </a:extLst>
              </a:tr>
              <a:tr h="536585">
                <a:tc>
                  <a:txBody>
                    <a:bodyPr/>
                    <a:lstStyle/>
                    <a:p>
                      <a:endParaRPr lang="en-IN"/>
                    </a:p>
                  </a:txBody>
                  <a:tcPr/>
                </a:tc>
                <a:tc>
                  <a:txBody>
                    <a:bodyPr/>
                    <a:lstStyle/>
                    <a:p>
                      <a:endParaRPr lang="en-IN"/>
                    </a:p>
                  </a:txBody>
                  <a:tcPr/>
                </a:tc>
                <a:extLst>
                  <a:ext uri="{0D108BD9-81ED-4DB2-BD59-A6C34878D82A}">
                    <a16:rowId xmlns:a16="http://schemas.microsoft.com/office/drawing/2014/main" val="2846452960"/>
                  </a:ext>
                </a:extLst>
              </a:tr>
              <a:tr h="536585">
                <a:tc>
                  <a:txBody>
                    <a:bodyPr/>
                    <a:lstStyle/>
                    <a:p>
                      <a:endParaRPr lang="en-IN"/>
                    </a:p>
                  </a:txBody>
                  <a:tcPr/>
                </a:tc>
                <a:tc>
                  <a:txBody>
                    <a:bodyPr/>
                    <a:lstStyle/>
                    <a:p>
                      <a:endParaRPr lang="en-IN" dirty="0"/>
                    </a:p>
                  </a:txBody>
                  <a:tcPr/>
                </a:tc>
                <a:extLst>
                  <a:ext uri="{0D108BD9-81ED-4DB2-BD59-A6C34878D82A}">
                    <a16:rowId xmlns:a16="http://schemas.microsoft.com/office/drawing/2014/main" val="2497008867"/>
                  </a:ext>
                </a:extLst>
              </a:tr>
            </a:tbl>
          </a:graphicData>
        </a:graphic>
      </p:graphicFrame>
    </p:spTree>
    <p:extLst>
      <p:ext uri="{BB962C8B-B14F-4D97-AF65-F5344CB8AC3E}">
        <p14:creationId xmlns:p14="http://schemas.microsoft.com/office/powerpoint/2010/main" val="3116720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9834B-E61D-533C-AEA6-F4F362380444}"/>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D77A2939-3C84-8EB4-EE93-B51AEB7187D6}"/>
              </a:ext>
            </a:extLst>
          </p:cNvPr>
          <p:cNvSpPr>
            <a:spLocks noGrp="1"/>
          </p:cNvSpPr>
          <p:nvPr>
            <p:ph type="subTitle" idx="1"/>
          </p:nvPr>
        </p:nvSpPr>
        <p:spPr/>
        <p:txBody>
          <a:bodyPr/>
          <a:lstStyle/>
          <a:p>
            <a:endParaRPr lang="en-IN"/>
          </a:p>
        </p:txBody>
      </p:sp>
      <p:sp>
        <p:nvSpPr>
          <p:cNvPr id="4" name="TextBox 3">
            <a:extLst>
              <a:ext uri="{FF2B5EF4-FFF2-40B4-BE49-F238E27FC236}">
                <a16:creationId xmlns:a16="http://schemas.microsoft.com/office/drawing/2014/main" id="{2D4DC6FF-18C0-9523-6790-568E0C9C6D07}"/>
              </a:ext>
            </a:extLst>
          </p:cNvPr>
          <p:cNvSpPr txBox="1"/>
          <p:nvPr/>
        </p:nvSpPr>
        <p:spPr>
          <a:xfrm>
            <a:off x="127169" y="308837"/>
            <a:ext cx="7999486" cy="3139321"/>
          </a:xfrm>
          <a:prstGeom prst="rect">
            <a:avLst/>
          </a:prstGeom>
          <a:noFill/>
        </p:spPr>
        <p:txBody>
          <a:bodyPr wrap="square" rtlCol="0">
            <a:spAutoFit/>
          </a:bodyPr>
          <a:lstStyle/>
          <a:p>
            <a:r>
              <a:rPr lang="en-IN" sz="1800" dirty="0">
                <a:solidFill>
                  <a:schemeClr val="tx1">
                    <a:lumMod val="95000"/>
                  </a:schemeClr>
                </a:solidFill>
                <a:latin typeface="Aharoni" panose="02010803020104030203" pitchFamily="2" charset="-79"/>
                <a:cs typeface="Aharoni" panose="02010803020104030203" pitchFamily="2" charset="-79"/>
              </a:rPr>
              <a:t># Replacing </a:t>
            </a:r>
            <a:r>
              <a:rPr lang="en-IN" sz="1800" dirty="0" err="1">
                <a:solidFill>
                  <a:schemeClr val="tx1">
                    <a:lumMod val="95000"/>
                  </a:schemeClr>
                </a:solidFill>
                <a:latin typeface="Aharoni" panose="02010803020104030203" pitchFamily="2" charset="-79"/>
                <a:cs typeface="Aharoni" panose="02010803020104030203" pitchFamily="2" charset="-79"/>
              </a:rPr>
              <a:t>NaN</a:t>
            </a:r>
            <a:r>
              <a:rPr lang="en-IN" sz="1800" dirty="0">
                <a:solidFill>
                  <a:schemeClr val="tx1">
                    <a:lumMod val="95000"/>
                  </a:schemeClr>
                </a:solidFill>
                <a:latin typeface="Aharoni" panose="02010803020104030203" pitchFamily="2" charset="-79"/>
                <a:cs typeface="Aharoni" panose="02010803020104030203" pitchFamily="2" charset="-79"/>
              </a:rPr>
              <a:t> with mean values</a:t>
            </a:r>
          </a:p>
          <a:p>
            <a:r>
              <a:rPr lang="en-IN" sz="1800" dirty="0" err="1">
                <a:solidFill>
                  <a:schemeClr val="tx1">
                    <a:lumMod val="95000"/>
                  </a:schemeClr>
                </a:solidFill>
              </a:rPr>
              <a:t>dataset_new</a:t>
            </a:r>
            <a:r>
              <a:rPr lang="en-IN" sz="1800" dirty="0">
                <a:solidFill>
                  <a:schemeClr val="tx1">
                    <a:lumMod val="95000"/>
                  </a:schemeClr>
                </a:solidFill>
              </a:rPr>
              <a:t>["Glucose"].</a:t>
            </a:r>
            <a:r>
              <a:rPr lang="en-IN" sz="1800" dirty="0" err="1">
                <a:solidFill>
                  <a:schemeClr val="tx1">
                    <a:lumMod val="95000"/>
                  </a:schemeClr>
                </a:solidFill>
              </a:rPr>
              <a:t>fillna</a:t>
            </a:r>
            <a:r>
              <a:rPr lang="en-IN" sz="1800" dirty="0">
                <a:solidFill>
                  <a:schemeClr val="tx1">
                    <a:lumMod val="95000"/>
                  </a:schemeClr>
                </a:solidFill>
              </a:rPr>
              <a:t>(</a:t>
            </a:r>
            <a:r>
              <a:rPr lang="en-IN" sz="1800" dirty="0" err="1">
                <a:solidFill>
                  <a:schemeClr val="tx1">
                    <a:lumMod val="95000"/>
                  </a:schemeClr>
                </a:solidFill>
              </a:rPr>
              <a:t>dataset_new</a:t>
            </a:r>
            <a:r>
              <a:rPr lang="en-IN" sz="1800" dirty="0">
                <a:solidFill>
                  <a:schemeClr val="tx1">
                    <a:lumMod val="95000"/>
                  </a:schemeClr>
                </a:solidFill>
              </a:rPr>
              <a:t>["Glucose"].mean(), </a:t>
            </a:r>
            <a:r>
              <a:rPr lang="en-IN" sz="1800" dirty="0" err="1">
                <a:solidFill>
                  <a:schemeClr val="tx1">
                    <a:lumMod val="95000"/>
                  </a:schemeClr>
                </a:solidFill>
              </a:rPr>
              <a:t>inplace</a:t>
            </a:r>
            <a:r>
              <a:rPr lang="en-IN" sz="1800" dirty="0">
                <a:solidFill>
                  <a:schemeClr val="tx1">
                    <a:lumMod val="95000"/>
                  </a:schemeClr>
                </a:solidFill>
              </a:rPr>
              <a:t> = True)</a:t>
            </a:r>
          </a:p>
          <a:p>
            <a:r>
              <a:rPr lang="en-IN" sz="1800" dirty="0" err="1">
                <a:solidFill>
                  <a:schemeClr val="tx1">
                    <a:lumMod val="95000"/>
                  </a:schemeClr>
                </a:solidFill>
              </a:rPr>
              <a:t>dataset_new</a:t>
            </a:r>
            <a:r>
              <a:rPr lang="en-IN" sz="1800" dirty="0">
                <a:solidFill>
                  <a:schemeClr val="tx1">
                    <a:lumMod val="95000"/>
                  </a:schemeClr>
                </a:solidFill>
              </a:rPr>
              <a:t>["</a:t>
            </a:r>
            <a:r>
              <a:rPr lang="en-IN" sz="1800" dirty="0" err="1">
                <a:solidFill>
                  <a:schemeClr val="tx1">
                    <a:lumMod val="95000"/>
                  </a:schemeClr>
                </a:solidFill>
              </a:rPr>
              <a:t>BloodPressure</a:t>
            </a:r>
            <a:r>
              <a:rPr lang="en-IN" sz="1800" dirty="0">
                <a:solidFill>
                  <a:schemeClr val="tx1">
                    <a:lumMod val="95000"/>
                  </a:schemeClr>
                </a:solidFill>
              </a:rPr>
              <a:t>"].</a:t>
            </a:r>
            <a:r>
              <a:rPr lang="en-IN" sz="1800" dirty="0" err="1">
                <a:solidFill>
                  <a:schemeClr val="tx1">
                    <a:lumMod val="95000"/>
                  </a:schemeClr>
                </a:solidFill>
              </a:rPr>
              <a:t>fillna</a:t>
            </a:r>
            <a:r>
              <a:rPr lang="en-IN" sz="1800" dirty="0">
                <a:solidFill>
                  <a:schemeClr val="tx1">
                    <a:lumMod val="95000"/>
                  </a:schemeClr>
                </a:solidFill>
              </a:rPr>
              <a:t>(</a:t>
            </a:r>
            <a:r>
              <a:rPr lang="en-IN" sz="1800" dirty="0" err="1">
                <a:solidFill>
                  <a:schemeClr val="tx1">
                    <a:lumMod val="95000"/>
                  </a:schemeClr>
                </a:solidFill>
              </a:rPr>
              <a:t>dataset_new</a:t>
            </a:r>
            <a:r>
              <a:rPr lang="en-IN" sz="1800" dirty="0">
                <a:solidFill>
                  <a:schemeClr val="tx1">
                    <a:lumMod val="95000"/>
                  </a:schemeClr>
                </a:solidFill>
              </a:rPr>
              <a:t>["</a:t>
            </a:r>
            <a:r>
              <a:rPr lang="en-IN" sz="1800" dirty="0" err="1">
                <a:solidFill>
                  <a:schemeClr val="tx1">
                    <a:lumMod val="95000"/>
                  </a:schemeClr>
                </a:solidFill>
              </a:rPr>
              <a:t>BloodPressure</a:t>
            </a:r>
            <a:r>
              <a:rPr lang="en-IN" sz="1800" dirty="0">
                <a:solidFill>
                  <a:schemeClr val="tx1">
                    <a:lumMod val="95000"/>
                  </a:schemeClr>
                </a:solidFill>
              </a:rPr>
              <a:t>"].mean(), </a:t>
            </a:r>
            <a:r>
              <a:rPr lang="en-IN" sz="1800" dirty="0" err="1">
                <a:solidFill>
                  <a:schemeClr val="tx1">
                    <a:lumMod val="95000"/>
                  </a:schemeClr>
                </a:solidFill>
              </a:rPr>
              <a:t>inplace</a:t>
            </a:r>
            <a:r>
              <a:rPr lang="en-IN" sz="1800" dirty="0">
                <a:solidFill>
                  <a:schemeClr val="tx1">
                    <a:lumMod val="95000"/>
                  </a:schemeClr>
                </a:solidFill>
              </a:rPr>
              <a:t> = True)</a:t>
            </a:r>
          </a:p>
          <a:p>
            <a:r>
              <a:rPr lang="en-IN" sz="1800" dirty="0" err="1">
                <a:solidFill>
                  <a:schemeClr val="tx1">
                    <a:lumMod val="95000"/>
                  </a:schemeClr>
                </a:solidFill>
              </a:rPr>
              <a:t>dataset_new</a:t>
            </a:r>
            <a:r>
              <a:rPr lang="en-IN" sz="1800" dirty="0">
                <a:solidFill>
                  <a:schemeClr val="tx1">
                    <a:lumMod val="95000"/>
                  </a:schemeClr>
                </a:solidFill>
              </a:rPr>
              <a:t>["</a:t>
            </a:r>
            <a:r>
              <a:rPr lang="en-IN" sz="1800" dirty="0" err="1">
                <a:solidFill>
                  <a:schemeClr val="tx1">
                    <a:lumMod val="95000"/>
                  </a:schemeClr>
                </a:solidFill>
              </a:rPr>
              <a:t>SkinThickness</a:t>
            </a:r>
            <a:r>
              <a:rPr lang="en-IN" sz="1800" dirty="0">
                <a:solidFill>
                  <a:schemeClr val="tx1">
                    <a:lumMod val="95000"/>
                  </a:schemeClr>
                </a:solidFill>
              </a:rPr>
              <a:t>"].</a:t>
            </a:r>
            <a:r>
              <a:rPr lang="en-IN" sz="1800" dirty="0" err="1">
                <a:solidFill>
                  <a:schemeClr val="tx1">
                    <a:lumMod val="95000"/>
                  </a:schemeClr>
                </a:solidFill>
              </a:rPr>
              <a:t>fillna</a:t>
            </a:r>
            <a:r>
              <a:rPr lang="en-IN" sz="1800" dirty="0">
                <a:solidFill>
                  <a:schemeClr val="tx1">
                    <a:lumMod val="95000"/>
                  </a:schemeClr>
                </a:solidFill>
              </a:rPr>
              <a:t>(</a:t>
            </a:r>
            <a:r>
              <a:rPr lang="en-IN" sz="1800" dirty="0" err="1">
                <a:solidFill>
                  <a:schemeClr val="tx1">
                    <a:lumMod val="95000"/>
                  </a:schemeClr>
                </a:solidFill>
              </a:rPr>
              <a:t>dataset_new</a:t>
            </a:r>
            <a:r>
              <a:rPr lang="en-IN" sz="1800" dirty="0">
                <a:solidFill>
                  <a:schemeClr val="tx1">
                    <a:lumMod val="95000"/>
                  </a:schemeClr>
                </a:solidFill>
              </a:rPr>
              <a:t>["</a:t>
            </a:r>
            <a:r>
              <a:rPr lang="en-IN" sz="1800" dirty="0" err="1">
                <a:solidFill>
                  <a:schemeClr val="tx1">
                    <a:lumMod val="95000"/>
                  </a:schemeClr>
                </a:solidFill>
              </a:rPr>
              <a:t>SkinThickness</a:t>
            </a:r>
            <a:r>
              <a:rPr lang="en-IN" sz="1800" dirty="0">
                <a:solidFill>
                  <a:schemeClr val="tx1">
                    <a:lumMod val="95000"/>
                  </a:schemeClr>
                </a:solidFill>
              </a:rPr>
              <a:t>"].mean(), </a:t>
            </a:r>
            <a:r>
              <a:rPr lang="en-IN" sz="1800" dirty="0" err="1">
                <a:solidFill>
                  <a:schemeClr val="tx1">
                    <a:lumMod val="95000"/>
                  </a:schemeClr>
                </a:solidFill>
              </a:rPr>
              <a:t>inplace</a:t>
            </a:r>
            <a:r>
              <a:rPr lang="en-IN" sz="1800" dirty="0">
                <a:solidFill>
                  <a:schemeClr val="tx1">
                    <a:lumMod val="95000"/>
                  </a:schemeClr>
                </a:solidFill>
              </a:rPr>
              <a:t> = True)</a:t>
            </a:r>
          </a:p>
          <a:p>
            <a:r>
              <a:rPr lang="en-IN" sz="1800" dirty="0" err="1">
                <a:solidFill>
                  <a:schemeClr val="tx1">
                    <a:lumMod val="95000"/>
                  </a:schemeClr>
                </a:solidFill>
              </a:rPr>
              <a:t>dataset_new</a:t>
            </a:r>
            <a:r>
              <a:rPr lang="en-IN" sz="1800" dirty="0">
                <a:solidFill>
                  <a:schemeClr val="tx1">
                    <a:lumMod val="95000"/>
                  </a:schemeClr>
                </a:solidFill>
              </a:rPr>
              <a:t>["Insulin"].</a:t>
            </a:r>
            <a:r>
              <a:rPr lang="en-IN" sz="1800" dirty="0" err="1">
                <a:solidFill>
                  <a:schemeClr val="tx1">
                    <a:lumMod val="95000"/>
                  </a:schemeClr>
                </a:solidFill>
              </a:rPr>
              <a:t>fillna</a:t>
            </a:r>
            <a:r>
              <a:rPr lang="en-IN" sz="1800" dirty="0">
                <a:solidFill>
                  <a:schemeClr val="tx1">
                    <a:lumMod val="95000"/>
                  </a:schemeClr>
                </a:solidFill>
              </a:rPr>
              <a:t>(</a:t>
            </a:r>
            <a:r>
              <a:rPr lang="en-IN" sz="1800" dirty="0" err="1">
                <a:solidFill>
                  <a:schemeClr val="tx1">
                    <a:lumMod val="95000"/>
                  </a:schemeClr>
                </a:solidFill>
              </a:rPr>
              <a:t>dataset_new</a:t>
            </a:r>
            <a:r>
              <a:rPr lang="en-IN" sz="1800" dirty="0">
                <a:solidFill>
                  <a:schemeClr val="tx1">
                    <a:lumMod val="95000"/>
                  </a:schemeClr>
                </a:solidFill>
              </a:rPr>
              <a:t>["Insulin"].mean(), </a:t>
            </a:r>
            <a:r>
              <a:rPr lang="en-IN" sz="1800" dirty="0" err="1">
                <a:solidFill>
                  <a:schemeClr val="tx1">
                    <a:lumMod val="95000"/>
                  </a:schemeClr>
                </a:solidFill>
              </a:rPr>
              <a:t>inplace</a:t>
            </a:r>
            <a:r>
              <a:rPr lang="en-IN" sz="1800" dirty="0">
                <a:solidFill>
                  <a:schemeClr val="tx1">
                    <a:lumMod val="95000"/>
                  </a:schemeClr>
                </a:solidFill>
              </a:rPr>
              <a:t> = True)</a:t>
            </a:r>
          </a:p>
          <a:p>
            <a:r>
              <a:rPr lang="en-IN" sz="1800" dirty="0" err="1">
                <a:solidFill>
                  <a:schemeClr val="tx1">
                    <a:lumMod val="95000"/>
                  </a:schemeClr>
                </a:solidFill>
              </a:rPr>
              <a:t>dataset_new</a:t>
            </a:r>
            <a:r>
              <a:rPr lang="en-IN" sz="1800" dirty="0">
                <a:solidFill>
                  <a:schemeClr val="tx1">
                    <a:lumMod val="95000"/>
                  </a:schemeClr>
                </a:solidFill>
              </a:rPr>
              <a:t>["BMI"].</a:t>
            </a:r>
            <a:r>
              <a:rPr lang="en-IN" sz="1800" dirty="0" err="1">
                <a:solidFill>
                  <a:schemeClr val="tx1">
                    <a:lumMod val="95000"/>
                  </a:schemeClr>
                </a:solidFill>
              </a:rPr>
              <a:t>fillna</a:t>
            </a:r>
            <a:r>
              <a:rPr lang="en-IN" sz="1800" dirty="0">
                <a:solidFill>
                  <a:schemeClr val="tx1">
                    <a:lumMod val="95000"/>
                  </a:schemeClr>
                </a:solidFill>
              </a:rPr>
              <a:t>(</a:t>
            </a:r>
            <a:r>
              <a:rPr lang="en-IN" sz="1800" dirty="0" err="1">
                <a:solidFill>
                  <a:schemeClr val="tx1">
                    <a:lumMod val="95000"/>
                  </a:schemeClr>
                </a:solidFill>
              </a:rPr>
              <a:t>dataset_new</a:t>
            </a:r>
            <a:r>
              <a:rPr lang="en-IN" sz="1800" dirty="0">
                <a:solidFill>
                  <a:schemeClr val="tx1">
                    <a:lumMod val="95000"/>
                  </a:schemeClr>
                </a:solidFill>
              </a:rPr>
              <a:t>["BMI"].mean(), </a:t>
            </a:r>
            <a:r>
              <a:rPr lang="en-IN" sz="1800" dirty="0" err="1">
                <a:solidFill>
                  <a:schemeClr val="tx1">
                    <a:lumMod val="95000"/>
                  </a:schemeClr>
                </a:solidFill>
              </a:rPr>
              <a:t>inplace</a:t>
            </a:r>
            <a:r>
              <a:rPr lang="en-IN" sz="1800" dirty="0">
                <a:solidFill>
                  <a:schemeClr val="tx1">
                    <a:lumMod val="95000"/>
                  </a:schemeClr>
                </a:solidFill>
              </a:rPr>
              <a:t> = True)</a:t>
            </a:r>
          </a:p>
          <a:p>
            <a:r>
              <a:rPr lang="en-IN" sz="1800" dirty="0" err="1">
                <a:solidFill>
                  <a:schemeClr val="tx1">
                    <a:lumMod val="95000"/>
                  </a:schemeClr>
                </a:solidFill>
              </a:rPr>
              <a:t>dataset_new.isnull</a:t>
            </a:r>
            <a:r>
              <a:rPr lang="en-IN" sz="1800" dirty="0">
                <a:solidFill>
                  <a:schemeClr val="tx1">
                    <a:lumMod val="95000"/>
                  </a:schemeClr>
                </a:solidFill>
              </a:rPr>
              <a:t>().sum()</a:t>
            </a:r>
          </a:p>
          <a:p>
            <a:endParaRPr lang="en-IN" sz="1800" dirty="0">
              <a:solidFill>
                <a:schemeClr val="tx1">
                  <a:lumMod val="95000"/>
                </a:schemeClr>
              </a:solidFill>
            </a:endParaRPr>
          </a:p>
        </p:txBody>
      </p:sp>
    </p:spTree>
    <p:extLst>
      <p:ext uri="{BB962C8B-B14F-4D97-AF65-F5344CB8AC3E}">
        <p14:creationId xmlns:p14="http://schemas.microsoft.com/office/powerpoint/2010/main" val="377036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1015-D2ED-84A1-3DDC-E7E2D7AD4EDE}"/>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A2339AE4-B84D-9CA9-E40A-B8B2CB1AD503}"/>
              </a:ext>
            </a:extLst>
          </p:cNvPr>
          <p:cNvSpPr>
            <a:spLocks noGrp="1"/>
          </p:cNvSpPr>
          <p:nvPr>
            <p:ph type="subTitle" idx="1"/>
          </p:nvPr>
        </p:nvSpPr>
        <p:spPr/>
        <p:txBody>
          <a:bodyPr/>
          <a:lstStyle/>
          <a:p>
            <a:endParaRPr lang="en-IN"/>
          </a:p>
        </p:txBody>
      </p:sp>
      <p:sp>
        <p:nvSpPr>
          <p:cNvPr id="4" name="TextBox 3">
            <a:extLst>
              <a:ext uri="{FF2B5EF4-FFF2-40B4-BE49-F238E27FC236}">
                <a16:creationId xmlns:a16="http://schemas.microsoft.com/office/drawing/2014/main" id="{2C378222-961A-0068-3B8E-04178618F928}"/>
              </a:ext>
            </a:extLst>
          </p:cNvPr>
          <p:cNvSpPr txBox="1"/>
          <p:nvPr/>
        </p:nvSpPr>
        <p:spPr>
          <a:xfrm>
            <a:off x="1580519" y="586251"/>
            <a:ext cx="8126654" cy="3170099"/>
          </a:xfrm>
          <a:prstGeom prst="rect">
            <a:avLst/>
          </a:prstGeom>
          <a:noFill/>
        </p:spPr>
        <p:txBody>
          <a:bodyPr wrap="square" rtlCol="0" anchor="b">
            <a:spAutoFit/>
          </a:bodyPr>
          <a:lstStyle/>
          <a:p>
            <a:pPr algn="just"/>
            <a:r>
              <a:rPr lang="en-IN" sz="2000" dirty="0">
                <a:solidFill>
                  <a:schemeClr val="tx1">
                    <a:lumMod val="95000"/>
                  </a:schemeClr>
                </a:solidFill>
                <a:latin typeface="Aharoni" panose="02010803020104030203" pitchFamily="2" charset="-79"/>
                <a:cs typeface="Aharoni" panose="02010803020104030203" pitchFamily="2" charset="-79"/>
              </a:rPr>
              <a:t>Pregnancies                           0</a:t>
            </a:r>
          </a:p>
          <a:p>
            <a:pPr algn="just"/>
            <a:r>
              <a:rPr lang="en-IN" sz="2000" dirty="0">
                <a:solidFill>
                  <a:schemeClr val="tx1">
                    <a:lumMod val="95000"/>
                  </a:schemeClr>
                </a:solidFill>
                <a:latin typeface="Aharoni" panose="02010803020104030203" pitchFamily="2" charset="-79"/>
                <a:cs typeface="Aharoni" panose="02010803020104030203" pitchFamily="2" charset="-79"/>
              </a:rPr>
              <a:t>Glucose                                  0</a:t>
            </a:r>
          </a:p>
          <a:p>
            <a:pPr algn="just"/>
            <a:r>
              <a:rPr lang="en-IN" sz="2000" dirty="0" err="1">
                <a:solidFill>
                  <a:schemeClr val="tx1">
                    <a:lumMod val="95000"/>
                  </a:schemeClr>
                </a:solidFill>
                <a:latin typeface="Aharoni" panose="02010803020104030203" pitchFamily="2" charset="-79"/>
                <a:cs typeface="Aharoni" panose="02010803020104030203" pitchFamily="2" charset="-79"/>
              </a:rPr>
              <a:t>BloodPressure</a:t>
            </a:r>
            <a:r>
              <a:rPr lang="en-IN" sz="2000" dirty="0">
                <a:solidFill>
                  <a:schemeClr val="tx1">
                    <a:lumMod val="95000"/>
                  </a:schemeClr>
                </a:solidFill>
                <a:latin typeface="Aharoni" panose="02010803020104030203" pitchFamily="2" charset="-79"/>
                <a:cs typeface="Aharoni" panose="02010803020104030203" pitchFamily="2" charset="-79"/>
              </a:rPr>
              <a:t>                       0</a:t>
            </a:r>
          </a:p>
          <a:p>
            <a:pPr algn="just"/>
            <a:r>
              <a:rPr lang="en-IN" sz="2000" dirty="0" err="1">
                <a:solidFill>
                  <a:schemeClr val="tx1">
                    <a:lumMod val="95000"/>
                  </a:schemeClr>
                </a:solidFill>
                <a:latin typeface="Aharoni" panose="02010803020104030203" pitchFamily="2" charset="-79"/>
                <a:cs typeface="Aharoni" panose="02010803020104030203" pitchFamily="2" charset="-79"/>
              </a:rPr>
              <a:t>SkinThickness</a:t>
            </a:r>
            <a:r>
              <a:rPr lang="en-IN" sz="2000" dirty="0">
                <a:solidFill>
                  <a:schemeClr val="tx1">
                    <a:lumMod val="95000"/>
                  </a:schemeClr>
                </a:solidFill>
                <a:latin typeface="Aharoni" panose="02010803020104030203" pitchFamily="2" charset="-79"/>
                <a:cs typeface="Aharoni" panose="02010803020104030203" pitchFamily="2" charset="-79"/>
              </a:rPr>
              <a:t>                        0</a:t>
            </a:r>
          </a:p>
          <a:p>
            <a:pPr algn="just"/>
            <a:r>
              <a:rPr lang="en-IN" sz="2000" dirty="0">
                <a:solidFill>
                  <a:schemeClr val="tx1">
                    <a:lumMod val="95000"/>
                  </a:schemeClr>
                </a:solidFill>
                <a:latin typeface="Aharoni" panose="02010803020104030203" pitchFamily="2" charset="-79"/>
                <a:cs typeface="Aharoni" panose="02010803020104030203" pitchFamily="2" charset="-79"/>
              </a:rPr>
              <a:t>Insulin                                     0</a:t>
            </a:r>
          </a:p>
          <a:p>
            <a:pPr algn="just"/>
            <a:r>
              <a:rPr lang="en-IN" sz="2000" dirty="0">
                <a:solidFill>
                  <a:schemeClr val="tx1">
                    <a:lumMod val="95000"/>
                  </a:schemeClr>
                </a:solidFill>
                <a:latin typeface="Aharoni" panose="02010803020104030203" pitchFamily="2" charset="-79"/>
                <a:cs typeface="Aharoni" panose="02010803020104030203" pitchFamily="2" charset="-79"/>
              </a:rPr>
              <a:t>BMI                                         0</a:t>
            </a:r>
          </a:p>
          <a:p>
            <a:pPr algn="just"/>
            <a:r>
              <a:rPr lang="en-IN" sz="2000" dirty="0" err="1">
                <a:solidFill>
                  <a:schemeClr val="tx1">
                    <a:lumMod val="95000"/>
                  </a:schemeClr>
                </a:solidFill>
                <a:latin typeface="Aharoni" panose="02010803020104030203" pitchFamily="2" charset="-79"/>
                <a:cs typeface="Aharoni" panose="02010803020104030203" pitchFamily="2" charset="-79"/>
              </a:rPr>
              <a:t>DiabetesPedigreeFunction</a:t>
            </a:r>
            <a:r>
              <a:rPr lang="en-IN" sz="2000" dirty="0">
                <a:solidFill>
                  <a:schemeClr val="tx1">
                    <a:lumMod val="95000"/>
                  </a:schemeClr>
                </a:solidFill>
                <a:latin typeface="Aharoni" panose="02010803020104030203" pitchFamily="2" charset="-79"/>
                <a:cs typeface="Aharoni" panose="02010803020104030203" pitchFamily="2" charset="-79"/>
              </a:rPr>
              <a:t>   0</a:t>
            </a:r>
          </a:p>
          <a:p>
            <a:pPr algn="just"/>
            <a:r>
              <a:rPr lang="en-IN" sz="2000">
                <a:solidFill>
                  <a:schemeClr val="tx1">
                    <a:lumMod val="95000"/>
                  </a:schemeClr>
                </a:solidFill>
                <a:latin typeface="Aharoni" panose="02010803020104030203" pitchFamily="2" charset="-79"/>
                <a:cs typeface="Aharoni" panose="02010803020104030203" pitchFamily="2" charset="-79"/>
              </a:rPr>
              <a:t>Age                                         </a:t>
            </a:r>
            <a:r>
              <a:rPr lang="en-IN" sz="2000" dirty="0">
                <a:solidFill>
                  <a:schemeClr val="tx1">
                    <a:lumMod val="95000"/>
                  </a:schemeClr>
                </a:solidFill>
                <a:latin typeface="Aharoni" panose="02010803020104030203" pitchFamily="2" charset="-79"/>
                <a:cs typeface="Aharoni" panose="02010803020104030203" pitchFamily="2" charset="-79"/>
              </a:rPr>
              <a:t>0</a:t>
            </a:r>
          </a:p>
          <a:p>
            <a:pPr algn="just"/>
            <a:r>
              <a:rPr lang="en-IN" sz="2000" dirty="0">
                <a:solidFill>
                  <a:schemeClr val="tx1">
                    <a:lumMod val="95000"/>
                  </a:schemeClr>
                </a:solidFill>
                <a:latin typeface="Aharoni" panose="02010803020104030203" pitchFamily="2" charset="-79"/>
                <a:cs typeface="Aharoni" panose="02010803020104030203" pitchFamily="2" charset="-79"/>
              </a:rPr>
              <a:t>Outcome                                0</a:t>
            </a:r>
          </a:p>
          <a:p>
            <a:pPr algn="just"/>
            <a:r>
              <a:rPr lang="en-IN" sz="2000" dirty="0" err="1">
                <a:solidFill>
                  <a:schemeClr val="tx1">
                    <a:lumMod val="95000"/>
                  </a:schemeClr>
                </a:solidFill>
                <a:latin typeface="Aharoni" panose="02010803020104030203" pitchFamily="2" charset="-79"/>
                <a:cs typeface="Aharoni" panose="02010803020104030203" pitchFamily="2" charset="-79"/>
              </a:rPr>
              <a:t>dtype</a:t>
            </a:r>
            <a:r>
              <a:rPr lang="en-IN" sz="2000" dirty="0">
                <a:solidFill>
                  <a:schemeClr val="tx1">
                    <a:lumMod val="95000"/>
                  </a:schemeClr>
                </a:solidFill>
                <a:latin typeface="Aharoni" panose="02010803020104030203" pitchFamily="2" charset="-79"/>
                <a:cs typeface="Aharoni" panose="02010803020104030203" pitchFamily="2" charset="-79"/>
              </a:rPr>
              <a:t>: int64</a:t>
            </a:r>
          </a:p>
        </p:txBody>
      </p:sp>
    </p:spTree>
    <p:extLst>
      <p:ext uri="{BB962C8B-B14F-4D97-AF65-F5344CB8AC3E}">
        <p14:creationId xmlns:p14="http://schemas.microsoft.com/office/powerpoint/2010/main" val="1470523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190A0-C608-ACD7-07CE-88A3C4C43F2E}"/>
              </a:ext>
            </a:extLst>
          </p:cNvPr>
          <p:cNvSpPr>
            <a:spLocks noGrp="1"/>
          </p:cNvSpPr>
          <p:nvPr>
            <p:ph type="title"/>
          </p:nvPr>
        </p:nvSpPr>
        <p:spPr/>
        <p:txBody>
          <a:bodyPr/>
          <a:lstStyle/>
          <a:p>
            <a:endParaRPr lang="en-IN" dirty="0"/>
          </a:p>
        </p:txBody>
      </p:sp>
      <p:sp>
        <p:nvSpPr>
          <p:cNvPr id="3" name="Subtitle 2">
            <a:extLst>
              <a:ext uri="{FF2B5EF4-FFF2-40B4-BE49-F238E27FC236}">
                <a16:creationId xmlns:a16="http://schemas.microsoft.com/office/drawing/2014/main" id="{5C9C8315-FE96-B7C9-F83A-4D281CB98D79}"/>
              </a:ext>
            </a:extLst>
          </p:cNvPr>
          <p:cNvSpPr>
            <a:spLocks noGrp="1"/>
          </p:cNvSpPr>
          <p:nvPr>
            <p:ph type="subTitle" idx="1"/>
          </p:nvPr>
        </p:nvSpPr>
        <p:spPr/>
        <p:txBody>
          <a:bodyPr/>
          <a:lstStyle/>
          <a:p>
            <a:endParaRPr lang="en-IN"/>
          </a:p>
        </p:txBody>
      </p:sp>
      <p:sp>
        <p:nvSpPr>
          <p:cNvPr id="4" name="TextBox 3">
            <a:extLst>
              <a:ext uri="{FF2B5EF4-FFF2-40B4-BE49-F238E27FC236}">
                <a16:creationId xmlns:a16="http://schemas.microsoft.com/office/drawing/2014/main" id="{2CC993D8-79E2-F908-0378-EC43D1A5F810}"/>
              </a:ext>
            </a:extLst>
          </p:cNvPr>
          <p:cNvSpPr txBox="1"/>
          <p:nvPr/>
        </p:nvSpPr>
        <p:spPr>
          <a:xfrm>
            <a:off x="417838" y="436005"/>
            <a:ext cx="7999487" cy="3416320"/>
          </a:xfrm>
          <a:prstGeom prst="rect">
            <a:avLst/>
          </a:prstGeom>
          <a:noFill/>
        </p:spPr>
        <p:txBody>
          <a:bodyPr wrap="square" rtlCol="0">
            <a:spAutoFit/>
          </a:bodyPr>
          <a:lstStyle/>
          <a:p>
            <a:r>
              <a:rPr lang="en-IN" sz="1800" dirty="0">
                <a:solidFill>
                  <a:schemeClr val="tx1">
                    <a:lumMod val="95000"/>
                  </a:schemeClr>
                </a:solidFill>
                <a:latin typeface="Aharoni" panose="02010803020104030203" pitchFamily="2" charset="-79"/>
                <a:cs typeface="Aharoni" panose="02010803020104030203" pitchFamily="2" charset="-79"/>
              </a:rPr>
              <a:t>#Logistic regression</a:t>
            </a:r>
          </a:p>
          <a:p>
            <a:r>
              <a:rPr lang="en-IN" sz="1800" dirty="0">
                <a:solidFill>
                  <a:schemeClr val="tx1">
                    <a:lumMod val="95000"/>
                  </a:schemeClr>
                </a:solidFill>
              </a:rPr>
              <a:t>y = </a:t>
            </a:r>
            <a:r>
              <a:rPr lang="en-IN" sz="1800" dirty="0" err="1">
                <a:solidFill>
                  <a:schemeClr val="tx1">
                    <a:lumMod val="95000"/>
                  </a:schemeClr>
                </a:solidFill>
              </a:rPr>
              <a:t>dataset_new</a:t>
            </a:r>
            <a:r>
              <a:rPr lang="en-IN" sz="1800" dirty="0">
                <a:solidFill>
                  <a:schemeClr val="tx1">
                    <a:lumMod val="95000"/>
                  </a:schemeClr>
                </a:solidFill>
              </a:rPr>
              <a:t>['Outcome']</a:t>
            </a:r>
          </a:p>
          <a:p>
            <a:r>
              <a:rPr lang="en-IN" sz="1800" dirty="0">
                <a:solidFill>
                  <a:schemeClr val="tx1">
                    <a:lumMod val="95000"/>
                  </a:schemeClr>
                </a:solidFill>
              </a:rPr>
              <a:t>X = </a:t>
            </a:r>
            <a:r>
              <a:rPr lang="en-IN" sz="1800" dirty="0" err="1">
                <a:solidFill>
                  <a:schemeClr val="tx1">
                    <a:lumMod val="95000"/>
                  </a:schemeClr>
                </a:solidFill>
              </a:rPr>
              <a:t>dataset_new.drop</a:t>
            </a:r>
            <a:r>
              <a:rPr lang="en-IN" sz="1800" dirty="0">
                <a:solidFill>
                  <a:schemeClr val="tx1">
                    <a:lumMod val="95000"/>
                  </a:schemeClr>
                </a:solidFill>
              </a:rPr>
              <a:t>('Outcome', axis=1)</a:t>
            </a:r>
          </a:p>
          <a:p>
            <a:r>
              <a:rPr lang="en-IN" sz="1800" dirty="0">
                <a:solidFill>
                  <a:schemeClr val="tx1">
                    <a:lumMod val="95000"/>
                  </a:schemeClr>
                </a:solidFill>
                <a:latin typeface="Aharoni" panose="02010803020104030203" pitchFamily="2" charset="-79"/>
                <a:cs typeface="Aharoni" panose="02010803020104030203" pitchFamily="2" charset="-79"/>
              </a:rPr>
              <a:t># Splitting X and Y</a:t>
            </a:r>
          </a:p>
          <a:p>
            <a:r>
              <a:rPr lang="en-IN" sz="1800" dirty="0">
                <a:solidFill>
                  <a:schemeClr val="tx1">
                    <a:lumMod val="95000"/>
                  </a:schemeClr>
                </a:solidFill>
              </a:rPr>
              <a:t>from </a:t>
            </a:r>
            <a:r>
              <a:rPr lang="en-IN" sz="1800" dirty="0" err="1">
                <a:solidFill>
                  <a:schemeClr val="tx1">
                    <a:lumMod val="95000"/>
                  </a:schemeClr>
                </a:solidFill>
              </a:rPr>
              <a:t>sklearn.model_selection</a:t>
            </a:r>
            <a:r>
              <a:rPr lang="en-IN" sz="1800" dirty="0">
                <a:solidFill>
                  <a:schemeClr val="tx1">
                    <a:lumMod val="95000"/>
                  </a:schemeClr>
                </a:solidFill>
              </a:rPr>
              <a:t> import </a:t>
            </a:r>
            <a:r>
              <a:rPr lang="en-IN" sz="1800" dirty="0" err="1">
                <a:solidFill>
                  <a:schemeClr val="tx1">
                    <a:lumMod val="95000"/>
                  </a:schemeClr>
                </a:solidFill>
              </a:rPr>
              <a:t>train_test_split</a:t>
            </a:r>
            <a:endParaRPr lang="en-IN" sz="1800" dirty="0">
              <a:solidFill>
                <a:schemeClr val="tx1">
                  <a:lumMod val="95000"/>
                </a:schemeClr>
              </a:solidFill>
            </a:endParaRPr>
          </a:p>
          <a:p>
            <a:r>
              <a:rPr lang="en-IN" sz="1800" dirty="0" err="1">
                <a:solidFill>
                  <a:schemeClr val="tx1">
                    <a:lumMod val="95000"/>
                  </a:schemeClr>
                </a:solidFill>
              </a:rPr>
              <a:t>X_train</a:t>
            </a:r>
            <a:r>
              <a:rPr lang="en-IN" sz="1800" dirty="0">
                <a:solidFill>
                  <a:schemeClr val="tx1">
                    <a:lumMod val="95000"/>
                  </a:schemeClr>
                </a:solidFill>
              </a:rPr>
              <a:t>, </a:t>
            </a:r>
            <a:r>
              <a:rPr lang="en-IN" sz="1800" dirty="0" err="1">
                <a:solidFill>
                  <a:schemeClr val="tx1">
                    <a:lumMod val="95000"/>
                  </a:schemeClr>
                </a:solidFill>
              </a:rPr>
              <a:t>X_test</a:t>
            </a:r>
            <a:r>
              <a:rPr lang="en-IN" sz="1800" dirty="0">
                <a:solidFill>
                  <a:schemeClr val="tx1">
                    <a:lumMod val="95000"/>
                  </a:schemeClr>
                </a:solidFill>
              </a:rPr>
              <a:t>, </a:t>
            </a:r>
            <a:r>
              <a:rPr lang="en-IN" sz="1800" dirty="0" err="1">
                <a:solidFill>
                  <a:schemeClr val="tx1">
                    <a:lumMod val="95000"/>
                  </a:schemeClr>
                </a:solidFill>
              </a:rPr>
              <a:t>Y_train</a:t>
            </a:r>
            <a:r>
              <a:rPr lang="en-IN" sz="1800" dirty="0">
                <a:solidFill>
                  <a:schemeClr val="tx1">
                    <a:lumMod val="95000"/>
                  </a:schemeClr>
                </a:solidFill>
              </a:rPr>
              <a:t>, </a:t>
            </a:r>
            <a:r>
              <a:rPr lang="en-IN" sz="1800" dirty="0" err="1">
                <a:solidFill>
                  <a:schemeClr val="tx1">
                    <a:lumMod val="95000"/>
                  </a:schemeClr>
                </a:solidFill>
              </a:rPr>
              <a:t>Y_test</a:t>
            </a:r>
            <a:r>
              <a:rPr lang="en-IN" sz="1800" dirty="0">
                <a:solidFill>
                  <a:schemeClr val="tx1">
                    <a:lumMod val="95000"/>
                  </a:schemeClr>
                </a:solidFill>
              </a:rPr>
              <a:t> = </a:t>
            </a:r>
            <a:r>
              <a:rPr lang="en-IN" sz="1800" dirty="0" err="1">
                <a:solidFill>
                  <a:schemeClr val="tx1">
                    <a:lumMod val="95000"/>
                  </a:schemeClr>
                </a:solidFill>
              </a:rPr>
              <a:t>train_test_split</a:t>
            </a:r>
            <a:r>
              <a:rPr lang="en-IN" sz="1800" dirty="0">
                <a:solidFill>
                  <a:schemeClr val="tx1">
                    <a:lumMod val="95000"/>
                  </a:schemeClr>
                </a:solidFill>
              </a:rPr>
              <a:t>(X, y, </a:t>
            </a:r>
            <a:r>
              <a:rPr lang="en-IN" sz="1800" dirty="0" err="1">
                <a:solidFill>
                  <a:schemeClr val="tx1">
                    <a:lumMod val="95000"/>
                  </a:schemeClr>
                </a:solidFill>
              </a:rPr>
              <a:t>test_size</a:t>
            </a:r>
            <a:r>
              <a:rPr lang="en-IN" sz="1800" dirty="0">
                <a:solidFill>
                  <a:schemeClr val="tx1">
                    <a:lumMod val="95000"/>
                  </a:schemeClr>
                </a:solidFill>
              </a:rPr>
              <a:t> = 0.20, </a:t>
            </a:r>
            <a:r>
              <a:rPr lang="en-IN" sz="1800" dirty="0" err="1">
                <a:solidFill>
                  <a:schemeClr val="tx1">
                    <a:lumMod val="95000"/>
                  </a:schemeClr>
                </a:solidFill>
              </a:rPr>
              <a:t>random_state</a:t>
            </a:r>
            <a:r>
              <a:rPr lang="en-IN" sz="1800" dirty="0">
                <a:solidFill>
                  <a:schemeClr val="tx1">
                    <a:lumMod val="95000"/>
                  </a:schemeClr>
                </a:solidFill>
              </a:rPr>
              <a:t> = 42, stratify = </a:t>
            </a:r>
            <a:r>
              <a:rPr lang="en-IN" sz="1800" dirty="0" err="1">
                <a:solidFill>
                  <a:schemeClr val="tx1">
                    <a:lumMod val="95000"/>
                  </a:schemeClr>
                </a:solidFill>
              </a:rPr>
              <a:t>dataset_new</a:t>
            </a:r>
            <a:r>
              <a:rPr lang="en-IN" sz="1800" dirty="0">
                <a:solidFill>
                  <a:schemeClr val="tx1">
                    <a:lumMod val="95000"/>
                  </a:schemeClr>
                </a:solidFill>
              </a:rPr>
              <a:t>['Outcome'] )</a:t>
            </a:r>
          </a:p>
          <a:p>
            <a:r>
              <a:rPr lang="en-IN" sz="1800" dirty="0">
                <a:solidFill>
                  <a:schemeClr val="tx1">
                    <a:lumMod val="95000"/>
                  </a:schemeClr>
                </a:solidFill>
              </a:rPr>
              <a:t>from </a:t>
            </a:r>
            <a:r>
              <a:rPr lang="en-IN" sz="1800" dirty="0" err="1">
                <a:solidFill>
                  <a:schemeClr val="tx1">
                    <a:lumMod val="95000"/>
                  </a:schemeClr>
                </a:solidFill>
              </a:rPr>
              <a:t>sklearn.linear_model</a:t>
            </a:r>
            <a:r>
              <a:rPr lang="en-IN" sz="1800" dirty="0">
                <a:solidFill>
                  <a:schemeClr val="tx1">
                    <a:lumMod val="95000"/>
                  </a:schemeClr>
                </a:solidFill>
              </a:rPr>
              <a:t> import </a:t>
            </a:r>
            <a:r>
              <a:rPr lang="en-IN" sz="1800" dirty="0" err="1">
                <a:solidFill>
                  <a:schemeClr val="tx1">
                    <a:lumMod val="95000"/>
                  </a:schemeClr>
                </a:solidFill>
              </a:rPr>
              <a:t>LogisticRegression</a:t>
            </a:r>
            <a:endParaRPr lang="en-IN" sz="1800" dirty="0">
              <a:solidFill>
                <a:schemeClr val="tx1">
                  <a:lumMod val="95000"/>
                </a:schemeClr>
              </a:solidFill>
            </a:endParaRPr>
          </a:p>
          <a:p>
            <a:r>
              <a:rPr lang="en-IN" sz="1800" dirty="0">
                <a:solidFill>
                  <a:schemeClr val="tx1">
                    <a:lumMod val="95000"/>
                  </a:schemeClr>
                </a:solidFill>
              </a:rPr>
              <a:t>model = </a:t>
            </a:r>
            <a:r>
              <a:rPr lang="en-IN" sz="1800" dirty="0" err="1">
                <a:solidFill>
                  <a:schemeClr val="tx1">
                    <a:lumMod val="95000"/>
                  </a:schemeClr>
                </a:solidFill>
              </a:rPr>
              <a:t>LogisticRegression</a:t>
            </a:r>
            <a:r>
              <a:rPr lang="en-IN" sz="1800" dirty="0">
                <a:solidFill>
                  <a:schemeClr val="tx1">
                    <a:lumMod val="95000"/>
                  </a:schemeClr>
                </a:solidFill>
              </a:rPr>
              <a:t>()</a:t>
            </a:r>
          </a:p>
          <a:p>
            <a:r>
              <a:rPr lang="en-IN" sz="1800" dirty="0" err="1">
                <a:solidFill>
                  <a:schemeClr val="tx1">
                    <a:lumMod val="95000"/>
                  </a:schemeClr>
                </a:solidFill>
              </a:rPr>
              <a:t>model.fit</a:t>
            </a:r>
            <a:r>
              <a:rPr lang="en-IN" sz="1800" dirty="0">
                <a:solidFill>
                  <a:schemeClr val="tx1">
                    <a:lumMod val="95000"/>
                  </a:schemeClr>
                </a:solidFill>
              </a:rPr>
              <a:t>(</a:t>
            </a:r>
            <a:r>
              <a:rPr lang="en-IN" sz="1800" dirty="0" err="1">
                <a:solidFill>
                  <a:schemeClr val="tx1">
                    <a:lumMod val="95000"/>
                  </a:schemeClr>
                </a:solidFill>
              </a:rPr>
              <a:t>X_train</a:t>
            </a:r>
            <a:r>
              <a:rPr lang="en-IN" sz="1800" dirty="0">
                <a:solidFill>
                  <a:schemeClr val="tx1">
                    <a:lumMod val="95000"/>
                  </a:schemeClr>
                </a:solidFill>
              </a:rPr>
              <a:t>, </a:t>
            </a:r>
            <a:r>
              <a:rPr lang="en-IN" sz="1800" dirty="0" err="1">
                <a:solidFill>
                  <a:schemeClr val="tx1">
                    <a:lumMod val="95000"/>
                  </a:schemeClr>
                </a:solidFill>
              </a:rPr>
              <a:t>Y_train</a:t>
            </a:r>
            <a:r>
              <a:rPr lang="en-IN" sz="1800" dirty="0">
                <a:solidFill>
                  <a:schemeClr val="tx1">
                    <a:lumMod val="95000"/>
                  </a:schemeClr>
                </a:solidFill>
              </a:rPr>
              <a:t>)</a:t>
            </a:r>
          </a:p>
          <a:p>
            <a:r>
              <a:rPr lang="en-IN" sz="1800" dirty="0" err="1">
                <a:solidFill>
                  <a:schemeClr val="tx1">
                    <a:lumMod val="95000"/>
                  </a:schemeClr>
                </a:solidFill>
              </a:rPr>
              <a:t>y_predict</a:t>
            </a:r>
            <a:r>
              <a:rPr lang="en-IN" sz="1800" dirty="0">
                <a:solidFill>
                  <a:schemeClr val="tx1">
                    <a:lumMod val="95000"/>
                  </a:schemeClr>
                </a:solidFill>
              </a:rPr>
              <a:t> = </a:t>
            </a:r>
            <a:r>
              <a:rPr lang="en-IN" sz="1800" dirty="0" err="1">
                <a:solidFill>
                  <a:schemeClr val="tx1">
                    <a:lumMod val="95000"/>
                  </a:schemeClr>
                </a:solidFill>
              </a:rPr>
              <a:t>model.predict</a:t>
            </a:r>
            <a:r>
              <a:rPr lang="en-IN" sz="1800" dirty="0">
                <a:solidFill>
                  <a:schemeClr val="tx1">
                    <a:lumMod val="95000"/>
                  </a:schemeClr>
                </a:solidFill>
              </a:rPr>
              <a:t>(</a:t>
            </a:r>
            <a:r>
              <a:rPr lang="en-IN" sz="1800" dirty="0" err="1">
                <a:solidFill>
                  <a:schemeClr val="tx1">
                    <a:lumMod val="95000"/>
                  </a:schemeClr>
                </a:solidFill>
              </a:rPr>
              <a:t>X_test</a:t>
            </a:r>
            <a:r>
              <a:rPr lang="en-IN" sz="1800" dirty="0">
                <a:solidFill>
                  <a:schemeClr val="tx1">
                    <a:lumMod val="95000"/>
                  </a:schemeClr>
                </a:solidFill>
              </a:rPr>
              <a:t>)</a:t>
            </a:r>
          </a:p>
          <a:p>
            <a:r>
              <a:rPr lang="en-IN" sz="1800" dirty="0">
                <a:solidFill>
                  <a:schemeClr val="tx1">
                    <a:lumMod val="95000"/>
                  </a:schemeClr>
                </a:solidFill>
              </a:rPr>
              <a:t>print(</a:t>
            </a:r>
            <a:r>
              <a:rPr lang="en-IN" sz="1800" dirty="0" err="1">
                <a:solidFill>
                  <a:schemeClr val="tx1">
                    <a:lumMod val="95000"/>
                  </a:schemeClr>
                </a:solidFill>
              </a:rPr>
              <a:t>y_predict</a:t>
            </a:r>
            <a:r>
              <a:rPr lang="en-IN" sz="1800" dirty="0">
                <a:solidFill>
                  <a:schemeClr val="tx1">
                    <a:lumMod val="95000"/>
                  </a:schemeClr>
                </a:solidFill>
              </a:rPr>
              <a:t>)</a:t>
            </a:r>
          </a:p>
        </p:txBody>
      </p:sp>
    </p:spTree>
    <p:extLst>
      <p:ext uri="{BB962C8B-B14F-4D97-AF65-F5344CB8AC3E}">
        <p14:creationId xmlns:p14="http://schemas.microsoft.com/office/powerpoint/2010/main" val="1381309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0DACB-8187-4DEA-70B3-98C94E015F02}"/>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C603B208-4B44-CAA5-50C5-421267E1002E}"/>
              </a:ext>
            </a:extLst>
          </p:cNvPr>
          <p:cNvSpPr>
            <a:spLocks noGrp="1"/>
          </p:cNvSpPr>
          <p:nvPr>
            <p:ph type="subTitle" idx="1"/>
          </p:nvPr>
        </p:nvSpPr>
        <p:spPr/>
        <p:txBody>
          <a:bodyPr/>
          <a:lstStyle/>
          <a:p>
            <a:endParaRPr lang="en-IN"/>
          </a:p>
        </p:txBody>
      </p:sp>
      <p:sp>
        <p:nvSpPr>
          <p:cNvPr id="4" name="TextBox 3">
            <a:extLst>
              <a:ext uri="{FF2B5EF4-FFF2-40B4-BE49-F238E27FC236}">
                <a16:creationId xmlns:a16="http://schemas.microsoft.com/office/drawing/2014/main" id="{F90CC6AA-5D03-2C67-38FA-B682182742C1}"/>
              </a:ext>
            </a:extLst>
          </p:cNvPr>
          <p:cNvSpPr txBox="1"/>
          <p:nvPr/>
        </p:nvSpPr>
        <p:spPr>
          <a:xfrm>
            <a:off x="266448" y="442061"/>
            <a:ext cx="8181155" cy="2031325"/>
          </a:xfrm>
          <a:prstGeom prst="rect">
            <a:avLst/>
          </a:prstGeom>
          <a:noFill/>
        </p:spPr>
        <p:txBody>
          <a:bodyPr wrap="square" rtlCol="0">
            <a:spAutoFit/>
          </a:bodyPr>
          <a:lstStyle/>
          <a:p>
            <a:r>
              <a:rPr lang="en-US" sz="1800" dirty="0">
                <a:solidFill>
                  <a:schemeClr val="tx1">
                    <a:lumMod val="95000"/>
                  </a:schemeClr>
                </a:solidFill>
              </a:rPr>
              <a:t>array([1, 0, 0, 0, 0, 0, 0, 1, 0, 1, 0, 0, 0, 0, 0, 0, 1, 0, 1, 0, 0, 1,</a:t>
            </a:r>
          </a:p>
          <a:p>
            <a:r>
              <a:rPr lang="en-US" sz="1800" dirty="0">
                <a:solidFill>
                  <a:schemeClr val="tx1">
                    <a:lumMod val="95000"/>
                  </a:schemeClr>
                </a:solidFill>
              </a:rPr>
              <a:t>       0, 1, 0, 0, 1, 0, 0, 0, 0, 0, 0, 1, 1, 0, 0, 0, 1, 1, 0, 0, 0, 0,</a:t>
            </a:r>
          </a:p>
          <a:p>
            <a:r>
              <a:rPr lang="en-US" sz="1800" dirty="0">
                <a:solidFill>
                  <a:schemeClr val="tx1">
                    <a:lumMod val="95000"/>
                  </a:schemeClr>
                </a:solidFill>
              </a:rPr>
              <a:t>       0, 0, 0, 0, 1, 0, 0, 1, 0, 0, 0, 0, 1, 0, 1, 0, 1, 0, 0, 1, 0, 0,</a:t>
            </a:r>
          </a:p>
          <a:p>
            <a:r>
              <a:rPr lang="en-US" sz="1800" dirty="0">
                <a:solidFill>
                  <a:schemeClr val="tx1">
                    <a:lumMod val="95000"/>
                  </a:schemeClr>
                </a:solidFill>
              </a:rPr>
              <a:t>       1, 0, 0, 1, 0, 0, 0, 1, 0, 1, 0, 1, 0, 0, 0, 0, 0, 0, 0, 0, 0, 0,</a:t>
            </a:r>
          </a:p>
          <a:p>
            <a:r>
              <a:rPr lang="en-US" sz="1800" dirty="0">
                <a:solidFill>
                  <a:schemeClr val="tx1">
                    <a:lumMod val="95000"/>
                  </a:schemeClr>
                </a:solidFill>
              </a:rPr>
              <a:t>       0, 0, 1, 1, 0, 0, 0, 1, 1, 1, 1, 0, 0, 0, 0, 0, 1, 0, 1, 0, 1, 1,</a:t>
            </a:r>
          </a:p>
          <a:p>
            <a:r>
              <a:rPr lang="en-US" sz="1800" dirty="0">
                <a:solidFill>
                  <a:schemeClr val="tx1">
                    <a:lumMod val="95000"/>
                  </a:schemeClr>
                </a:solidFill>
              </a:rPr>
              <a:t>       0, 1, 0, 0, 0, 0, 0, 0, 1, 0, 1, 0, 0, 1, 0, 1, 1, 1, 0, 0, 0, 1,</a:t>
            </a:r>
          </a:p>
          <a:p>
            <a:r>
              <a:rPr lang="en-US" sz="1800" dirty="0">
                <a:solidFill>
                  <a:schemeClr val="tx1">
                    <a:lumMod val="95000"/>
                  </a:schemeClr>
                </a:solidFill>
              </a:rPr>
              <a:t>       0, 1, 1, 0, 0, 0, 0, 0, 0, 0, 0, 0, 0, 0, 0, 1, 0, 0, 0, 0, 1, 0])</a:t>
            </a:r>
            <a:endParaRPr lang="en-IN" sz="1800" dirty="0">
              <a:solidFill>
                <a:schemeClr val="tx1">
                  <a:lumMod val="95000"/>
                </a:schemeClr>
              </a:solidFill>
            </a:endParaRPr>
          </a:p>
        </p:txBody>
      </p:sp>
    </p:spTree>
    <p:extLst>
      <p:ext uri="{BB962C8B-B14F-4D97-AF65-F5344CB8AC3E}">
        <p14:creationId xmlns:p14="http://schemas.microsoft.com/office/powerpoint/2010/main" val="3857022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51680-A411-B140-5BE5-9C2D63674525}"/>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EA02C072-5B8E-E6D5-CC90-9EBBF1354A7B}"/>
              </a:ext>
            </a:extLst>
          </p:cNvPr>
          <p:cNvSpPr>
            <a:spLocks noGrp="1"/>
          </p:cNvSpPr>
          <p:nvPr>
            <p:ph type="subTitle" idx="1"/>
          </p:nvPr>
        </p:nvSpPr>
        <p:spPr/>
        <p:txBody>
          <a:bodyPr/>
          <a:lstStyle/>
          <a:p>
            <a:endParaRPr lang="en-IN" dirty="0"/>
          </a:p>
        </p:txBody>
      </p:sp>
      <p:sp>
        <p:nvSpPr>
          <p:cNvPr id="4" name="TextBox 3">
            <a:extLst>
              <a:ext uri="{FF2B5EF4-FFF2-40B4-BE49-F238E27FC236}">
                <a16:creationId xmlns:a16="http://schemas.microsoft.com/office/drawing/2014/main" id="{79485895-AB94-E5F5-2B84-79A8D8763536}"/>
              </a:ext>
            </a:extLst>
          </p:cNvPr>
          <p:cNvSpPr txBox="1"/>
          <p:nvPr/>
        </p:nvSpPr>
        <p:spPr>
          <a:xfrm>
            <a:off x="193780" y="1"/>
            <a:ext cx="6460053" cy="2800767"/>
          </a:xfrm>
          <a:prstGeom prst="rect">
            <a:avLst/>
          </a:prstGeom>
          <a:noFill/>
        </p:spPr>
        <p:txBody>
          <a:bodyPr wrap="square" rtlCol="0">
            <a:spAutoFit/>
          </a:bodyPr>
          <a:lstStyle/>
          <a:p>
            <a:r>
              <a:rPr lang="en-IN" sz="1800" dirty="0">
                <a:solidFill>
                  <a:schemeClr val="tx1">
                    <a:lumMod val="95000"/>
                  </a:schemeClr>
                </a:solidFill>
              </a:rPr>
              <a:t># Confusion matrix</a:t>
            </a:r>
          </a:p>
          <a:p>
            <a:r>
              <a:rPr lang="en-IN" sz="1800" dirty="0">
                <a:solidFill>
                  <a:schemeClr val="tx1">
                    <a:lumMod val="95000"/>
                  </a:schemeClr>
                </a:solidFill>
              </a:rPr>
              <a:t>from </a:t>
            </a:r>
            <a:r>
              <a:rPr lang="en-IN" sz="1800" dirty="0" err="1">
                <a:solidFill>
                  <a:schemeClr val="tx1">
                    <a:lumMod val="95000"/>
                  </a:schemeClr>
                </a:solidFill>
              </a:rPr>
              <a:t>sklearn.metrics</a:t>
            </a:r>
            <a:r>
              <a:rPr lang="en-IN" sz="1800" dirty="0">
                <a:solidFill>
                  <a:schemeClr val="tx1">
                    <a:lumMod val="95000"/>
                  </a:schemeClr>
                </a:solidFill>
              </a:rPr>
              <a:t> import </a:t>
            </a:r>
            <a:r>
              <a:rPr lang="en-IN" sz="1800" dirty="0" err="1">
                <a:solidFill>
                  <a:schemeClr val="tx1">
                    <a:lumMod val="95000"/>
                  </a:schemeClr>
                </a:solidFill>
              </a:rPr>
              <a:t>confusion_matrix</a:t>
            </a:r>
            <a:endParaRPr lang="en-IN" sz="1800" dirty="0">
              <a:solidFill>
                <a:schemeClr val="tx1">
                  <a:lumMod val="95000"/>
                </a:schemeClr>
              </a:solidFill>
            </a:endParaRPr>
          </a:p>
          <a:p>
            <a:r>
              <a:rPr lang="en-IN" sz="1800" dirty="0">
                <a:solidFill>
                  <a:schemeClr val="tx1">
                    <a:lumMod val="95000"/>
                  </a:schemeClr>
                </a:solidFill>
              </a:rPr>
              <a:t>cm = </a:t>
            </a:r>
            <a:r>
              <a:rPr lang="en-IN" sz="1800" dirty="0" err="1">
                <a:solidFill>
                  <a:schemeClr val="tx1">
                    <a:lumMod val="95000"/>
                  </a:schemeClr>
                </a:solidFill>
              </a:rPr>
              <a:t>confusion_matrix</a:t>
            </a:r>
            <a:r>
              <a:rPr lang="en-IN" sz="1800" dirty="0">
                <a:solidFill>
                  <a:schemeClr val="tx1">
                    <a:lumMod val="95000"/>
                  </a:schemeClr>
                </a:solidFill>
              </a:rPr>
              <a:t>(</a:t>
            </a:r>
            <a:r>
              <a:rPr lang="en-IN" sz="1800" dirty="0" err="1">
                <a:solidFill>
                  <a:schemeClr val="tx1">
                    <a:lumMod val="95000"/>
                  </a:schemeClr>
                </a:solidFill>
              </a:rPr>
              <a:t>Y_test</a:t>
            </a:r>
            <a:r>
              <a:rPr lang="en-IN" sz="1800" dirty="0">
                <a:solidFill>
                  <a:schemeClr val="tx1">
                    <a:lumMod val="95000"/>
                  </a:schemeClr>
                </a:solidFill>
              </a:rPr>
              <a:t>, </a:t>
            </a:r>
            <a:r>
              <a:rPr lang="en-IN" sz="1800" dirty="0" err="1">
                <a:solidFill>
                  <a:schemeClr val="tx1">
                    <a:lumMod val="95000"/>
                  </a:schemeClr>
                </a:solidFill>
              </a:rPr>
              <a:t>y_predict</a:t>
            </a:r>
            <a:r>
              <a:rPr lang="en-IN" sz="1800" dirty="0">
                <a:solidFill>
                  <a:schemeClr val="tx1">
                    <a:lumMod val="95000"/>
                  </a:schemeClr>
                </a:solidFill>
              </a:rPr>
              <a:t>)</a:t>
            </a:r>
          </a:p>
          <a:p>
            <a:r>
              <a:rPr lang="en-IN" sz="1800" dirty="0">
                <a:solidFill>
                  <a:schemeClr val="tx1">
                    <a:lumMod val="95000"/>
                  </a:schemeClr>
                </a:solidFill>
              </a:rPr>
              <a:t>cm</a:t>
            </a:r>
          </a:p>
          <a:p>
            <a:r>
              <a:rPr lang="en-IN" sz="1800" dirty="0">
                <a:solidFill>
                  <a:schemeClr val="tx1">
                    <a:lumMod val="95000"/>
                  </a:schemeClr>
                </a:solidFill>
              </a:rPr>
              <a:t>array([[84, 16],</a:t>
            </a:r>
          </a:p>
          <a:p>
            <a:r>
              <a:rPr lang="en-IN" sz="1800" dirty="0">
                <a:solidFill>
                  <a:schemeClr val="tx1">
                    <a:lumMod val="95000"/>
                  </a:schemeClr>
                </a:solidFill>
              </a:rPr>
              <a:t>       [25, 29]])</a:t>
            </a:r>
          </a:p>
          <a:p>
            <a:r>
              <a:rPr lang="en-IN" sz="1800" dirty="0">
                <a:solidFill>
                  <a:schemeClr val="tx1">
                    <a:lumMod val="95000"/>
                  </a:schemeClr>
                </a:solidFill>
              </a:rPr>
              <a:t># Heatmap of Confusion matrix</a:t>
            </a:r>
          </a:p>
          <a:p>
            <a:r>
              <a:rPr lang="en-IN" sz="1800" dirty="0" err="1">
                <a:solidFill>
                  <a:schemeClr val="tx1">
                    <a:lumMod val="95000"/>
                  </a:schemeClr>
                </a:solidFill>
              </a:rPr>
              <a:t>sns.heatmap</a:t>
            </a:r>
            <a:r>
              <a:rPr lang="en-IN" sz="1800" dirty="0">
                <a:solidFill>
                  <a:schemeClr val="tx1">
                    <a:lumMod val="95000"/>
                  </a:schemeClr>
                </a:solidFill>
              </a:rPr>
              <a:t>(</a:t>
            </a:r>
            <a:r>
              <a:rPr lang="en-IN" sz="1800" dirty="0" err="1">
                <a:solidFill>
                  <a:schemeClr val="tx1">
                    <a:lumMod val="95000"/>
                  </a:schemeClr>
                </a:solidFill>
              </a:rPr>
              <a:t>pd.DataFrame</a:t>
            </a:r>
            <a:r>
              <a:rPr lang="en-IN" sz="1800" dirty="0">
                <a:solidFill>
                  <a:schemeClr val="tx1">
                    <a:lumMod val="95000"/>
                  </a:schemeClr>
                </a:solidFill>
              </a:rPr>
              <a:t>(cm), </a:t>
            </a:r>
            <a:r>
              <a:rPr lang="en-IN" sz="1800" dirty="0" err="1">
                <a:solidFill>
                  <a:schemeClr val="tx1">
                    <a:lumMod val="95000"/>
                  </a:schemeClr>
                </a:solidFill>
              </a:rPr>
              <a:t>annot</a:t>
            </a:r>
            <a:r>
              <a:rPr lang="en-IN" sz="1800" dirty="0">
                <a:solidFill>
                  <a:schemeClr val="tx1">
                    <a:lumMod val="95000"/>
                  </a:schemeClr>
                </a:solidFill>
              </a:rPr>
              <a:t>=True</a:t>
            </a:r>
          </a:p>
          <a:p>
            <a:endParaRPr lang="en-IN" sz="1800" dirty="0">
              <a:solidFill>
                <a:schemeClr val="tx1">
                  <a:lumMod val="95000"/>
                </a:schemeClr>
              </a:solidFill>
            </a:endParaRPr>
          </a:p>
          <a:p>
            <a:r>
              <a:rPr lang="en-IN" dirty="0"/>
              <a:t>)</a:t>
            </a:r>
          </a:p>
        </p:txBody>
      </p:sp>
      <p:sp>
        <p:nvSpPr>
          <p:cNvPr id="5" name="AutoShape 2">
            <a:extLst>
              <a:ext uri="{FF2B5EF4-FFF2-40B4-BE49-F238E27FC236}">
                <a16:creationId xmlns:a16="http://schemas.microsoft.com/office/drawing/2014/main" id="{04A35D2C-3898-C552-828B-BD12B5023AE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100" name="Picture 4">
            <a:extLst>
              <a:ext uri="{FF2B5EF4-FFF2-40B4-BE49-F238E27FC236}">
                <a16:creationId xmlns:a16="http://schemas.microsoft.com/office/drawing/2014/main" id="{6DBA5620-B9B7-B22D-0397-E135A678C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9590" y="2419350"/>
            <a:ext cx="4256381" cy="2422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273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E8F7E-258A-2264-B413-F75D3D76E1B6}"/>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9A11C399-D48C-B81F-D2BB-9F21B9EFF943}"/>
              </a:ext>
            </a:extLst>
          </p:cNvPr>
          <p:cNvSpPr>
            <a:spLocks noGrp="1"/>
          </p:cNvSpPr>
          <p:nvPr>
            <p:ph type="subTitle" idx="1"/>
          </p:nvPr>
        </p:nvSpPr>
        <p:spPr/>
        <p:txBody>
          <a:bodyPr/>
          <a:lstStyle/>
          <a:p>
            <a:endParaRPr lang="en-IN"/>
          </a:p>
        </p:txBody>
      </p:sp>
      <p:sp>
        <p:nvSpPr>
          <p:cNvPr id="4" name="TextBox 3">
            <a:extLst>
              <a:ext uri="{FF2B5EF4-FFF2-40B4-BE49-F238E27FC236}">
                <a16:creationId xmlns:a16="http://schemas.microsoft.com/office/drawing/2014/main" id="{64775572-2F26-FFA0-0CB4-60D13BC00A1B}"/>
              </a:ext>
            </a:extLst>
          </p:cNvPr>
          <p:cNvSpPr txBox="1"/>
          <p:nvPr/>
        </p:nvSpPr>
        <p:spPr>
          <a:xfrm>
            <a:off x="399672" y="242225"/>
            <a:ext cx="8211433" cy="3416320"/>
          </a:xfrm>
          <a:prstGeom prst="rect">
            <a:avLst/>
          </a:prstGeom>
          <a:noFill/>
        </p:spPr>
        <p:txBody>
          <a:bodyPr wrap="square" rtlCol="0">
            <a:spAutoFit/>
          </a:bodyPr>
          <a:lstStyle/>
          <a:p>
            <a:r>
              <a:rPr lang="en-IN" sz="1800" dirty="0">
                <a:solidFill>
                  <a:schemeClr val="tx1">
                    <a:lumMod val="95000"/>
                  </a:schemeClr>
                </a:solidFill>
              </a:rPr>
              <a:t>from </a:t>
            </a:r>
            <a:r>
              <a:rPr lang="en-IN" sz="1800" dirty="0" err="1">
                <a:solidFill>
                  <a:schemeClr val="tx1">
                    <a:lumMod val="95000"/>
                  </a:schemeClr>
                </a:solidFill>
              </a:rPr>
              <a:t>sklearn.metrics</a:t>
            </a:r>
            <a:r>
              <a:rPr lang="en-IN" sz="1800" dirty="0">
                <a:solidFill>
                  <a:schemeClr val="tx1">
                    <a:lumMod val="95000"/>
                  </a:schemeClr>
                </a:solidFill>
              </a:rPr>
              <a:t> import </a:t>
            </a:r>
            <a:r>
              <a:rPr lang="en-IN" sz="1800" dirty="0" err="1">
                <a:solidFill>
                  <a:schemeClr val="tx1">
                    <a:lumMod val="95000"/>
                  </a:schemeClr>
                </a:solidFill>
              </a:rPr>
              <a:t>accuracy_score</a:t>
            </a:r>
            <a:endParaRPr lang="en-IN" sz="1800" dirty="0">
              <a:solidFill>
                <a:schemeClr val="tx1">
                  <a:lumMod val="95000"/>
                </a:schemeClr>
              </a:solidFill>
            </a:endParaRPr>
          </a:p>
          <a:p>
            <a:r>
              <a:rPr lang="en-IN" sz="1800" dirty="0">
                <a:solidFill>
                  <a:schemeClr val="tx1">
                    <a:lumMod val="95000"/>
                  </a:schemeClr>
                </a:solidFill>
              </a:rPr>
              <a:t>accuracy =</a:t>
            </a:r>
            <a:r>
              <a:rPr lang="en-IN" sz="1800" dirty="0" err="1">
                <a:solidFill>
                  <a:schemeClr val="tx1">
                    <a:lumMod val="95000"/>
                  </a:schemeClr>
                </a:solidFill>
              </a:rPr>
              <a:t>accuracy_score</a:t>
            </a:r>
            <a:r>
              <a:rPr lang="en-IN" sz="1800" dirty="0">
                <a:solidFill>
                  <a:schemeClr val="tx1">
                    <a:lumMod val="95000"/>
                  </a:schemeClr>
                </a:solidFill>
              </a:rPr>
              <a:t>(</a:t>
            </a:r>
            <a:r>
              <a:rPr lang="en-IN" sz="1800" dirty="0" err="1">
                <a:solidFill>
                  <a:schemeClr val="tx1">
                    <a:lumMod val="95000"/>
                  </a:schemeClr>
                </a:solidFill>
              </a:rPr>
              <a:t>Y_test</a:t>
            </a:r>
            <a:r>
              <a:rPr lang="en-IN" sz="1800" dirty="0">
                <a:solidFill>
                  <a:schemeClr val="tx1">
                    <a:lumMod val="95000"/>
                  </a:schemeClr>
                </a:solidFill>
              </a:rPr>
              <a:t>, </a:t>
            </a:r>
            <a:r>
              <a:rPr lang="en-IN" sz="1800" dirty="0" err="1">
                <a:solidFill>
                  <a:schemeClr val="tx1">
                    <a:lumMod val="95000"/>
                  </a:schemeClr>
                </a:solidFill>
              </a:rPr>
              <a:t>y_predict</a:t>
            </a:r>
            <a:r>
              <a:rPr lang="en-IN" sz="1800" dirty="0">
                <a:solidFill>
                  <a:schemeClr val="tx1">
                    <a:lumMod val="95000"/>
                  </a:schemeClr>
                </a:solidFill>
              </a:rPr>
              <a:t>)</a:t>
            </a:r>
          </a:p>
          <a:p>
            <a:r>
              <a:rPr lang="en-IN" sz="1800" dirty="0">
                <a:solidFill>
                  <a:schemeClr val="tx1">
                    <a:lumMod val="95000"/>
                  </a:schemeClr>
                </a:solidFill>
              </a:rPr>
              <a:t>accuracy</a:t>
            </a:r>
          </a:p>
          <a:p>
            <a:r>
              <a:rPr lang="en-IN" sz="1800" dirty="0">
                <a:solidFill>
                  <a:schemeClr val="tx1">
                    <a:lumMod val="95000"/>
                  </a:schemeClr>
                </a:solidFill>
              </a:rPr>
              <a:t>0.7337662337662337</a:t>
            </a:r>
          </a:p>
          <a:p>
            <a:r>
              <a:rPr lang="en-IN" sz="1800" dirty="0">
                <a:solidFill>
                  <a:schemeClr val="tx1">
                    <a:lumMod val="95000"/>
                  </a:schemeClr>
                </a:solidFill>
                <a:latin typeface="Aharoni" panose="02010803020104030203" pitchFamily="2" charset="-79"/>
                <a:cs typeface="Aharoni" panose="02010803020104030203" pitchFamily="2" charset="-79"/>
              </a:rPr>
              <a:t>#Example: Let's check whether the person have diabetes or not using some random values</a:t>
            </a:r>
          </a:p>
          <a:p>
            <a:r>
              <a:rPr lang="en-IN" sz="1800" dirty="0" err="1">
                <a:solidFill>
                  <a:schemeClr val="tx1">
                    <a:lumMod val="95000"/>
                  </a:schemeClr>
                </a:solidFill>
              </a:rPr>
              <a:t>y_predict</a:t>
            </a:r>
            <a:r>
              <a:rPr lang="en-IN" sz="1800" dirty="0">
                <a:solidFill>
                  <a:schemeClr val="tx1">
                    <a:lumMod val="95000"/>
                  </a:schemeClr>
                </a:solidFill>
              </a:rPr>
              <a:t> = </a:t>
            </a:r>
            <a:r>
              <a:rPr lang="en-IN" sz="1800" dirty="0" err="1">
                <a:solidFill>
                  <a:schemeClr val="tx1">
                    <a:lumMod val="95000"/>
                  </a:schemeClr>
                </a:solidFill>
              </a:rPr>
              <a:t>model.predict</a:t>
            </a:r>
            <a:r>
              <a:rPr lang="en-IN" sz="1800" dirty="0">
                <a:solidFill>
                  <a:schemeClr val="tx1">
                    <a:lumMod val="95000"/>
                  </a:schemeClr>
                </a:solidFill>
              </a:rPr>
              <a:t>([[1,148,72,35,79.799,33.6,0.627,50]])</a:t>
            </a:r>
          </a:p>
          <a:p>
            <a:r>
              <a:rPr lang="en-IN" sz="1800" dirty="0">
                <a:solidFill>
                  <a:schemeClr val="tx1">
                    <a:lumMod val="95000"/>
                  </a:schemeClr>
                </a:solidFill>
              </a:rPr>
              <a:t>print(</a:t>
            </a:r>
            <a:r>
              <a:rPr lang="en-IN" sz="1800" dirty="0" err="1">
                <a:solidFill>
                  <a:schemeClr val="tx1">
                    <a:lumMod val="95000"/>
                  </a:schemeClr>
                </a:solidFill>
              </a:rPr>
              <a:t>y_predict</a:t>
            </a:r>
            <a:r>
              <a:rPr lang="en-IN" sz="1800" dirty="0">
                <a:solidFill>
                  <a:schemeClr val="tx1">
                    <a:lumMod val="95000"/>
                  </a:schemeClr>
                </a:solidFill>
              </a:rPr>
              <a:t>)</a:t>
            </a:r>
          </a:p>
          <a:p>
            <a:r>
              <a:rPr lang="en-IN" sz="1800" dirty="0">
                <a:solidFill>
                  <a:schemeClr val="tx1">
                    <a:lumMod val="95000"/>
                  </a:schemeClr>
                </a:solidFill>
              </a:rPr>
              <a:t>if </a:t>
            </a:r>
            <a:r>
              <a:rPr lang="en-IN" sz="1800" dirty="0" err="1">
                <a:solidFill>
                  <a:schemeClr val="tx1">
                    <a:lumMod val="95000"/>
                  </a:schemeClr>
                </a:solidFill>
              </a:rPr>
              <a:t>y_predict</a:t>
            </a:r>
            <a:r>
              <a:rPr lang="en-IN" sz="1800" dirty="0">
                <a:solidFill>
                  <a:schemeClr val="tx1">
                    <a:lumMod val="95000"/>
                  </a:schemeClr>
                </a:solidFill>
              </a:rPr>
              <a:t>==1:</a:t>
            </a:r>
          </a:p>
          <a:p>
            <a:r>
              <a:rPr lang="en-IN" sz="1800" dirty="0">
                <a:solidFill>
                  <a:schemeClr val="tx1">
                    <a:lumMod val="95000"/>
                  </a:schemeClr>
                </a:solidFill>
              </a:rPr>
              <a:t>    print("Diabetic")</a:t>
            </a:r>
          </a:p>
          <a:p>
            <a:r>
              <a:rPr lang="en-IN" sz="1800" dirty="0">
                <a:solidFill>
                  <a:schemeClr val="tx1">
                    <a:lumMod val="95000"/>
                  </a:schemeClr>
                </a:solidFill>
              </a:rPr>
              <a:t>else:</a:t>
            </a:r>
          </a:p>
          <a:p>
            <a:r>
              <a:rPr lang="en-IN" sz="1800" dirty="0">
                <a:solidFill>
                  <a:schemeClr val="tx1">
                    <a:lumMod val="95000"/>
                  </a:schemeClr>
                </a:solidFill>
              </a:rPr>
              <a:t>    print("Non Diabetic")</a:t>
            </a:r>
          </a:p>
        </p:txBody>
      </p:sp>
    </p:spTree>
    <p:extLst>
      <p:ext uri="{BB962C8B-B14F-4D97-AF65-F5344CB8AC3E}">
        <p14:creationId xmlns:p14="http://schemas.microsoft.com/office/powerpoint/2010/main" val="633545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03B9A-E155-7496-6D24-7215FC888831}"/>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995E117D-900E-5B63-1958-C242870CB8FC}"/>
              </a:ext>
            </a:extLst>
          </p:cNvPr>
          <p:cNvSpPr>
            <a:spLocks noGrp="1"/>
          </p:cNvSpPr>
          <p:nvPr>
            <p:ph type="subTitle" idx="1"/>
          </p:nvPr>
        </p:nvSpPr>
        <p:spPr/>
        <p:txBody>
          <a:bodyPr/>
          <a:lstStyle/>
          <a:p>
            <a:endParaRPr lang="en-IN"/>
          </a:p>
        </p:txBody>
      </p:sp>
      <p:sp>
        <p:nvSpPr>
          <p:cNvPr id="4" name="TextBox 3">
            <a:extLst>
              <a:ext uri="{FF2B5EF4-FFF2-40B4-BE49-F238E27FC236}">
                <a16:creationId xmlns:a16="http://schemas.microsoft.com/office/drawing/2014/main" id="{06AAF640-987B-302E-82F2-C421FF631C3A}"/>
              </a:ext>
            </a:extLst>
          </p:cNvPr>
          <p:cNvSpPr txBox="1"/>
          <p:nvPr/>
        </p:nvSpPr>
        <p:spPr>
          <a:xfrm>
            <a:off x="181669" y="442061"/>
            <a:ext cx="8308323" cy="4924425"/>
          </a:xfrm>
          <a:prstGeom prst="rect">
            <a:avLst/>
          </a:prstGeom>
          <a:noFill/>
        </p:spPr>
        <p:txBody>
          <a:bodyPr wrap="square" rtlCol="0">
            <a:spAutoFit/>
          </a:bodyPr>
          <a:lstStyle/>
          <a:p>
            <a:r>
              <a:rPr lang="en-IN" sz="2000" dirty="0">
                <a:solidFill>
                  <a:schemeClr val="accent6"/>
                </a:solidFill>
              </a:rPr>
              <a:t>Outcome:-</a:t>
            </a:r>
          </a:p>
          <a:p>
            <a:pPr marL="285750" indent="-285750" algn="l" fontAlgn="t">
              <a:buClr>
                <a:schemeClr val="tx2">
                  <a:lumMod val="40000"/>
                  <a:lumOff val="60000"/>
                </a:schemeClr>
              </a:buClr>
              <a:buFont typeface="Wingdings" panose="05000000000000000000" pitchFamily="2" charset="2"/>
              <a:buChar char="Ø"/>
            </a:pPr>
            <a:r>
              <a:rPr lang="en-US" sz="1800" b="0" i="0" dirty="0">
                <a:solidFill>
                  <a:schemeClr val="accent6"/>
                </a:solidFill>
                <a:effectLst/>
                <a:latin typeface="Roboto" panose="02000000000000000000" pitchFamily="2" charset="0"/>
              </a:rPr>
              <a:t>A sensitivity analysis on USA data proved a 25% relative reduction in diabetes-related complication rates for a 2-year earlier diagnosis. Consequently, many researchers have endeavored to develop predictive models of type 2 diabetes. The first models were based on classic statistical learning techniques, e.g., linear regression.</a:t>
            </a:r>
          </a:p>
          <a:p>
            <a:pPr marL="285750" indent="-285750" algn="l" fontAlgn="t">
              <a:buClr>
                <a:schemeClr val="tx2">
                  <a:lumMod val="40000"/>
                  <a:lumOff val="60000"/>
                </a:schemeClr>
              </a:buClr>
              <a:buFont typeface="Wingdings" panose="05000000000000000000" pitchFamily="2" charset="2"/>
              <a:buChar char="Ø"/>
            </a:pPr>
            <a:r>
              <a:rPr lang="en-US" sz="1800" b="0" i="0" dirty="0">
                <a:solidFill>
                  <a:schemeClr val="accent6"/>
                </a:solidFill>
                <a:effectLst/>
                <a:latin typeface="Georgia" panose="02040502050405020303" pitchFamily="18" charset="0"/>
              </a:rPr>
              <a:t>First, a well-structured, balanced dataset containing different types of features like lifestyle, socioeconomically, and diagnostic data can be created to obtain a good model. Otherwise, complementary techniques can be helpful to clean and balance the data</a:t>
            </a:r>
            <a:r>
              <a:rPr lang="en-US" sz="2400" b="0" i="0" dirty="0">
                <a:solidFill>
                  <a:srgbClr val="333333"/>
                </a:solidFill>
                <a:effectLst/>
                <a:latin typeface="Georgia" panose="02040502050405020303" pitchFamily="18" charset="0"/>
              </a:rPr>
              <a:t>.</a:t>
            </a:r>
            <a:endParaRPr lang="en-US" sz="1800" b="0" i="0" dirty="0">
              <a:solidFill>
                <a:schemeClr val="accent6"/>
              </a:solidFill>
              <a:effectLst/>
              <a:latin typeface="Roboto" panose="02000000000000000000" pitchFamily="2" charset="0"/>
            </a:endParaRPr>
          </a:p>
          <a:p>
            <a:pPr marL="285750" indent="-285750" algn="l" fontAlgn="t">
              <a:buClr>
                <a:schemeClr val="tx2">
                  <a:lumMod val="40000"/>
                  <a:lumOff val="60000"/>
                </a:schemeClr>
              </a:buClr>
              <a:buFont typeface="Wingdings" panose="05000000000000000000" pitchFamily="2" charset="2"/>
              <a:buChar char="Ø"/>
            </a:pPr>
            <a:r>
              <a:rPr lang="en-US" sz="1800" b="0" i="0" dirty="0">
                <a:solidFill>
                  <a:schemeClr val="accent6"/>
                </a:solidFill>
                <a:effectLst/>
                <a:latin typeface="Georgia" panose="02040502050405020303" pitchFamily="18" charset="0"/>
              </a:rPr>
              <a:t>The machine learning model will depend on the characteristics of the dataset. When the dataset contains a few observations, machine learning techniques present a better performance; when observations are more than 70,000, Deep Learning has a good performance</a:t>
            </a:r>
            <a:r>
              <a:rPr lang="en-US" sz="2400" b="0" i="0" dirty="0">
                <a:solidFill>
                  <a:srgbClr val="333333"/>
                </a:solidFill>
                <a:effectLst/>
                <a:latin typeface="Georgia" panose="02040502050405020303" pitchFamily="18" charset="0"/>
              </a:rPr>
              <a:t>.</a:t>
            </a:r>
            <a:endParaRPr lang="en-US" sz="1800" b="0" i="0" dirty="0">
              <a:solidFill>
                <a:schemeClr val="accent6"/>
              </a:solidFill>
              <a:effectLst/>
              <a:latin typeface="Roboto" panose="02000000000000000000" pitchFamily="2" charset="0"/>
            </a:endParaRPr>
          </a:p>
          <a:p>
            <a:br>
              <a:rPr lang="en-US" sz="2800" dirty="0"/>
            </a:br>
            <a:endParaRPr lang="en-IN" sz="2000" dirty="0">
              <a:solidFill>
                <a:schemeClr val="accent6"/>
              </a:solidFill>
            </a:endParaRPr>
          </a:p>
        </p:txBody>
      </p:sp>
    </p:spTree>
    <p:extLst>
      <p:ext uri="{BB962C8B-B14F-4D97-AF65-F5344CB8AC3E}">
        <p14:creationId xmlns:p14="http://schemas.microsoft.com/office/powerpoint/2010/main" val="291872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83101-1327-64F6-6BF2-6C9DAA5C6FB9}"/>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C54C940A-5696-9F04-6E60-56EEB2D7AC17}"/>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3AD1E46A-23E3-4CAC-DEBE-5A7917E03CE1}"/>
              </a:ext>
            </a:extLst>
          </p:cNvPr>
          <p:cNvPicPr>
            <a:picLocks noChangeAspect="1"/>
          </p:cNvPicPr>
          <p:nvPr/>
        </p:nvPicPr>
        <p:blipFill>
          <a:blip r:embed="rId2"/>
          <a:stretch>
            <a:fillRect/>
          </a:stretch>
        </p:blipFill>
        <p:spPr>
          <a:xfrm>
            <a:off x="1194307" y="0"/>
            <a:ext cx="6755386" cy="5143500"/>
          </a:xfrm>
          <a:prstGeom prst="rect">
            <a:avLst/>
          </a:prstGeom>
        </p:spPr>
      </p:pic>
    </p:spTree>
    <p:extLst>
      <p:ext uri="{BB962C8B-B14F-4D97-AF65-F5344CB8AC3E}">
        <p14:creationId xmlns:p14="http://schemas.microsoft.com/office/powerpoint/2010/main" val="3070056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BA4F2-1DF2-4468-5FF5-45C21DFC5EE7}"/>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359025C2-2546-ED67-DFF6-E336F3833A45}"/>
              </a:ext>
            </a:extLst>
          </p:cNvPr>
          <p:cNvSpPr>
            <a:spLocks noGrp="1"/>
          </p:cNvSpPr>
          <p:nvPr>
            <p:ph type="subTitle" idx="1"/>
          </p:nvPr>
        </p:nvSpPr>
        <p:spPr/>
        <p:txBody>
          <a:bodyPr/>
          <a:lstStyle/>
          <a:p>
            <a:endParaRPr lang="en-IN"/>
          </a:p>
        </p:txBody>
      </p:sp>
      <p:sp>
        <p:nvSpPr>
          <p:cNvPr id="5" name="Oval 4">
            <a:extLst>
              <a:ext uri="{FF2B5EF4-FFF2-40B4-BE49-F238E27FC236}">
                <a16:creationId xmlns:a16="http://schemas.microsoft.com/office/drawing/2014/main" id="{E804FEB5-7619-FADA-A9D5-1D1859F59E61}"/>
              </a:ext>
            </a:extLst>
          </p:cNvPr>
          <p:cNvSpPr/>
          <p:nvPr/>
        </p:nvSpPr>
        <p:spPr>
          <a:xfrm>
            <a:off x="214131" y="509286"/>
            <a:ext cx="2482770" cy="763929"/>
          </a:xfrm>
          <a:prstGeom prst="ellipse">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54705EDA-EB20-FB78-EF65-0FD63F6BDD93}"/>
              </a:ext>
            </a:extLst>
          </p:cNvPr>
          <p:cNvSpPr/>
          <p:nvPr/>
        </p:nvSpPr>
        <p:spPr>
          <a:xfrm>
            <a:off x="148075" y="1835554"/>
            <a:ext cx="2639028" cy="926989"/>
          </a:xfrm>
          <a:prstGeom prst="roundRect">
            <a:avLst/>
          </a:prstGeom>
          <a:solidFill>
            <a:schemeClr val="tx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AB212BF2-E644-B926-F1D2-F89DB99A0175}"/>
              </a:ext>
            </a:extLst>
          </p:cNvPr>
          <p:cNvSpPr/>
          <p:nvPr/>
        </p:nvSpPr>
        <p:spPr>
          <a:xfrm>
            <a:off x="138895" y="1805651"/>
            <a:ext cx="2679539" cy="321455"/>
          </a:xfrm>
          <a:prstGeom prst="ellipse">
            <a:avLst/>
          </a:prstGeom>
          <a:solidFill>
            <a:schemeClr val="accent6">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45163642-F843-3F4C-8A2B-4141C3BB378A}"/>
              </a:ext>
            </a:extLst>
          </p:cNvPr>
          <p:cNvSpPr/>
          <p:nvPr/>
        </p:nvSpPr>
        <p:spPr>
          <a:xfrm>
            <a:off x="237280" y="3037999"/>
            <a:ext cx="2436472" cy="841800"/>
          </a:xfrm>
          <a:prstGeom prst="rect">
            <a:avLst/>
          </a:prstGeom>
          <a:solidFill>
            <a:schemeClr val="tx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B3A1CC72-3D7E-FE2D-0F12-EA27063055DD}"/>
              </a:ext>
            </a:extLst>
          </p:cNvPr>
          <p:cNvSpPr/>
          <p:nvPr/>
        </p:nvSpPr>
        <p:spPr>
          <a:xfrm>
            <a:off x="115747" y="4402177"/>
            <a:ext cx="2702688" cy="750530"/>
          </a:xfrm>
          <a:prstGeom prst="roundRect">
            <a:avLst/>
          </a:prstGeom>
          <a:solidFill>
            <a:schemeClr val="tx2">
              <a:lumMod val="60000"/>
              <a:lumOff val="4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Oval 9">
            <a:extLst>
              <a:ext uri="{FF2B5EF4-FFF2-40B4-BE49-F238E27FC236}">
                <a16:creationId xmlns:a16="http://schemas.microsoft.com/office/drawing/2014/main" id="{11ED24F7-64D8-2A6C-A88F-605F29684048}"/>
              </a:ext>
            </a:extLst>
          </p:cNvPr>
          <p:cNvSpPr/>
          <p:nvPr/>
        </p:nvSpPr>
        <p:spPr>
          <a:xfrm>
            <a:off x="138896" y="4324970"/>
            <a:ext cx="2772137" cy="257132"/>
          </a:xfrm>
          <a:prstGeom prst="ellipse">
            <a:avLst/>
          </a:prstGeom>
          <a:solidFill>
            <a:schemeClr val="accent4">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A76C3215-13E4-7A9F-1BB7-12BA9195AB8B}"/>
              </a:ext>
            </a:extLst>
          </p:cNvPr>
          <p:cNvSpPr/>
          <p:nvPr/>
        </p:nvSpPr>
        <p:spPr>
          <a:xfrm>
            <a:off x="3472405" y="1406324"/>
            <a:ext cx="1487347" cy="977914"/>
          </a:xfrm>
          <a:prstGeom prst="rect">
            <a:avLst/>
          </a:prstGeom>
          <a:solidFill>
            <a:schemeClr val="tx2">
              <a:lumMod val="60000"/>
              <a:lumOff val="40000"/>
            </a:schemeClr>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19759121-3D59-C2D7-D8D4-703E0B6E5957}"/>
              </a:ext>
            </a:extLst>
          </p:cNvPr>
          <p:cNvSpPr/>
          <p:nvPr/>
        </p:nvSpPr>
        <p:spPr>
          <a:xfrm>
            <a:off x="3417003" y="3235421"/>
            <a:ext cx="1487347" cy="1108768"/>
          </a:xfrm>
          <a:prstGeom prst="rect">
            <a:avLst/>
          </a:prstGeom>
          <a:solidFill>
            <a:schemeClr val="tx2">
              <a:lumMod val="60000"/>
              <a:lumOff val="40000"/>
            </a:schemeClr>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76D85B7F-FAD5-EE8A-0F25-2F52CFAEA2EA}"/>
              </a:ext>
            </a:extLst>
          </p:cNvPr>
          <p:cNvSpPr/>
          <p:nvPr/>
        </p:nvSpPr>
        <p:spPr>
          <a:xfrm>
            <a:off x="5315674" y="336929"/>
            <a:ext cx="1776585" cy="706975"/>
          </a:xfrm>
          <a:prstGeom prst="rect">
            <a:avLst/>
          </a:prstGeom>
          <a:solidFill>
            <a:schemeClr val="tx2">
              <a:lumMod val="60000"/>
              <a:lumOff val="40000"/>
            </a:schemeClr>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FA685A57-72AA-EAC1-568B-16E032454A35}"/>
              </a:ext>
            </a:extLst>
          </p:cNvPr>
          <p:cNvSpPr/>
          <p:nvPr/>
        </p:nvSpPr>
        <p:spPr>
          <a:xfrm>
            <a:off x="5263586" y="1239374"/>
            <a:ext cx="2023673" cy="1123423"/>
          </a:xfrm>
          <a:prstGeom prst="rect">
            <a:avLst/>
          </a:prstGeom>
          <a:solidFill>
            <a:schemeClr val="tx2">
              <a:lumMod val="60000"/>
              <a:lumOff val="40000"/>
            </a:schemeClr>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F82A977E-A434-945A-0273-BF16F32254F9}"/>
              </a:ext>
            </a:extLst>
          </p:cNvPr>
          <p:cNvSpPr/>
          <p:nvPr/>
        </p:nvSpPr>
        <p:spPr>
          <a:xfrm>
            <a:off x="5480613" y="2598930"/>
            <a:ext cx="1487346" cy="646331"/>
          </a:xfrm>
          <a:prstGeom prst="rect">
            <a:avLst/>
          </a:prstGeom>
          <a:solidFill>
            <a:schemeClr val="tx2">
              <a:lumMod val="60000"/>
              <a:lumOff val="40000"/>
            </a:schemeClr>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CD709535-727C-AB77-9EA0-C4EAF4597B8A}"/>
              </a:ext>
            </a:extLst>
          </p:cNvPr>
          <p:cNvSpPr/>
          <p:nvPr/>
        </p:nvSpPr>
        <p:spPr>
          <a:xfrm>
            <a:off x="5491829" y="3428164"/>
            <a:ext cx="1487347" cy="679856"/>
          </a:xfrm>
          <a:prstGeom prst="rect">
            <a:avLst/>
          </a:prstGeom>
          <a:solidFill>
            <a:schemeClr val="tx2">
              <a:lumMod val="60000"/>
              <a:lumOff val="40000"/>
            </a:schemeClr>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606B26FA-FA89-4CDA-ECEC-6E76A30B2197}"/>
              </a:ext>
            </a:extLst>
          </p:cNvPr>
          <p:cNvSpPr/>
          <p:nvPr/>
        </p:nvSpPr>
        <p:spPr>
          <a:xfrm>
            <a:off x="5358814" y="4324970"/>
            <a:ext cx="1939024" cy="657529"/>
          </a:xfrm>
          <a:prstGeom prst="ellipse">
            <a:avLst/>
          </a:prstGeom>
          <a:solidFill>
            <a:schemeClr val="tx2">
              <a:lumMod val="60000"/>
              <a:lumOff val="40000"/>
            </a:schemeClr>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FF292B2D-6DE1-222E-7F52-7B2F8FDE106B}"/>
              </a:ext>
            </a:extLst>
          </p:cNvPr>
          <p:cNvSpPr/>
          <p:nvPr/>
        </p:nvSpPr>
        <p:spPr>
          <a:xfrm>
            <a:off x="7598780" y="1122744"/>
            <a:ext cx="1250066" cy="1449006"/>
          </a:xfrm>
          <a:prstGeom prst="rect">
            <a:avLst/>
          </a:prstGeom>
          <a:solidFill>
            <a:schemeClr val="tx2">
              <a:lumMod val="60000"/>
              <a:lumOff val="40000"/>
            </a:schemeClr>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EADB2FE-6D79-D762-63B3-3B31B14ED1F7}"/>
              </a:ext>
            </a:extLst>
          </p:cNvPr>
          <p:cNvSpPr/>
          <p:nvPr/>
        </p:nvSpPr>
        <p:spPr>
          <a:xfrm>
            <a:off x="7598781" y="3247479"/>
            <a:ext cx="1250066" cy="1449005"/>
          </a:xfrm>
          <a:prstGeom prst="rect">
            <a:avLst/>
          </a:prstGeom>
          <a:solidFill>
            <a:schemeClr val="tx2">
              <a:lumMod val="60000"/>
              <a:lumOff val="40000"/>
            </a:schemeClr>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46636BF-AD66-EE4A-DD0B-2153810D7BB4}"/>
              </a:ext>
            </a:extLst>
          </p:cNvPr>
          <p:cNvSpPr txBox="1"/>
          <p:nvPr/>
        </p:nvSpPr>
        <p:spPr>
          <a:xfrm>
            <a:off x="1047509" y="660436"/>
            <a:ext cx="1337871" cy="615553"/>
          </a:xfrm>
          <a:prstGeom prst="rect">
            <a:avLst/>
          </a:prstGeom>
          <a:noFill/>
        </p:spPr>
        <p:txBody>
          <a:bodyPr wrap="square" rtlCol="0">
            <a:spAutoFit/>
          </a:bodyPr>
          <a:lstStyle/>
          <a:p>
            <a:r>
              <a:rPr lang="en-IN" sz="2000" dirty="0">
                <a:solidFill>
                  <a:schemeClr val="accent6">
                    <a:lumMod val="95000"/>
                  </a:schemeClr>
                </a:solidFill>
                <a:latin typeface="+mj-lt"/>
              </a:rPr>
              <a:t>Start</a:t>
            </a:r>
          </a:p>
          <a:p>
            <a:endParaRPr lang="en-IN" dirty="0"/>
          </a:p>
        </p:txBody>
      </p:sp>
      <p:sp>
        <p:nvSpPr>
          <p:cNvPr id="21" name="TextBox 20">
            <a:extLst>
              <a:ext uri="{FF2B5EF4-FFF2-40B4-BE49-F238E27FC236}">
                <a16:creationId xmlns:a16="http://schemas.microsoft.com/office/drawing/2014/main" id="{8A0F8331-1AD8-18AB-5AB2-F463C96C5B5A}"/>
              </a:ext>
            </a:extLst>
          </p:cNvPr>
          <p:cNvSpPr txBox="1"/>
          <p:nvPr/>
        </p:nvSpPr>
        <p:spPr>
          <a:xfrm>
            <a:off x="856526" y="2122916"/>
            <a:ext cx="2031357" cy="461665"/>
          </a:xfrm>
          <a:prstGeom prst="rect">
            <a:avLst/>
          </a:prstGeom>
          <a:noFill/>
        </p:spPr>
        <p:txBody>
          <a:bodyPr wrap="square" rtlCol="0">
            <a:spAutoFit/>
          </a:bodyPr>
          <a:lstStyle/>
          <a:p>
            <a:r>
              <a:rPr lang="en-IN" sz="2400" dirty="0">
                <a:solidFill>
                  <a:schemeClr val="accent6">
                    <a:lumMod val="95000"/>
                  </a:schemeClr>
                </a:solidFill>
                <a:latin typeface="+mj-lt"/>
              </a:rPr>
              <a:t>EHRs</a:t>
            </a:r>
          </a:p>
        </p:txBody>
      </p:sp>
      <p:sp>
        <p:nvSpPr>
          <p:cNvPr id="22" name="TextBox 21">
            <a:extLst>
              <a:ext uri="{FF2B5EF4-FFF2-40B4-BE49-F238E27FC236}">
                <a16:creationId xmlns:a16="http://schemas.microsoft.com/office/drawing/2014/main" id="{3D18D144-4B5A-23C1-2A7C-7577FC8F998B}"/>
              </a:ext>
            </a:extLst>
          </p:cNvPr>
          <p:cNvSpPr txBox="1"/>
          <p:nvPr/>
        </p:nvSpPr>
        <p:spPr>
          <a:xfrm>
            <a:off x="658214" y="3113816"/>
            <a:ext cx="2037145" cy="646331"/>
          </a:xfrm>
          <a:prstGeom prst="rect">
            <a:avLst/>
          </a:prstGeom>
          <a:noFill/>
        </p:spPr>
        <p:txBody>
          <a:bodyPr wrap="square" rtlCol="0">
            <a:spAutoFit/>
          </a:bodyPr>
          <a:lstStyle/>
          <a:p>
            <a:r>
              <a:rPr lang="en-IN" sz="1800" dirty="0">
                <a:solidFill>
                  <a:schemeClr val="accent6">
                    <a:lumMod val="95000"/>
                  </a:schemeClr>
                </a:solidFill>
              </a:rPr>
              <a:t>Data   </a:t>
            </a:r>
            <a:r>
              <a:rPr lang="en-IN" sz="1800" dirty="0" err="1">
                <a:solidFill>
                  <a:schemeClr val="accent6">
                    <a:lumMod val="95000"/>
                  </a:schemeClr>
                </a:solidFill>
              </a:rPr>
              <a:t>preprocessing</a:t>
            </a:r>
            <a:endParaRPr lang="en-IN" sz="1800" dirty="0">
              <a:solidFill>
                <a:schemeClr val="accent6">
                  <a:lumMod val="95000"/>
                </a:schemeClr>
              </a:solidFill>
            </a:endParaRPr>
          </a:p>
        </p:txBody>
      </p:sp>
      <p:sp>
        <p:nvSpPr>
          <p:cNvPr id="23" name="TextBox 22">
            <a:extLst>
              <a:ext uri="{FF2B5EF4-FFF2-40B4-BE49-F238E27FC236}">
                <a16:creationId xmlns:a16="http://schemas.microsoft.com/office/drawing/2014/main" id="{D017ADB1-45EA-D286-02D2-6C175E59DF36}"/>
              </a:ext>
            </a:extLst>
          </p:cNvPr>
          <p:cNvSpPr txBox="1"/>
          <p:nvPr/>
        </p:nvSpPr>
        <p:spPr>
          <a:xfrm>
            <a:off x="513115" y="4643945"/>
            <a:ext cx="2305319" cy="338554"/>
          </a:xfrm>
          <a:prstGeom prst="rect">
            <a:avLst/>
          </a:prstGeom>
          <a:noFill/>
        </p:spPr>
        <p:txBody>
          <a:bodyPr wrap="square" rtlCol="0">
            <a:spAutoFit/>
          </a:bodyPr>
          <a:lstStyle/>
          <a:p>
            <a:r>
              <a:rPr lang="en-IN" sz="1600" dirty="0">
                <a:solidFill>
                  <a:schemeClr val="accent6">
                    <a:lumMod val="95000"/>
                  </a:schemeClr>
                </a:solidFill>
              </a:rPr>
              <a:t>Processed Dataset</a:t>
            </a:r>
          </a:p>
        </p:txBody>
      </p:sp>
      <p:sp>
        <p:nvSpPr>
          <p:cNvPr id="24" name="TextBox 23">
            <a:extLst>
              <a:ext uri="{FF2B5EF4-FFF2-40B4-BE49-F238E27FC236}">
                <a16:creationId xmlns:a16="http://schemas.microsoft.com/office/drawing/2014/main" id="{819828B2-2797-CE17-A95A-2609B45C50DE}"/>
              </a:ext>
            </a:extLst>
          </p:cNvPr>
          <p:cNvSpPr txBox="1"/>
          <p:nvPr/>
        </p:nvSpPr>
        <p:spPr>
          <a:xfrm>
            <a:off x="3716915" y="1560776"/>
            <a:ext cx="1098150" cy="646331"/>
          </a:xfrm>
          <a:prstGeom prst="rect">
            <a:avLst/>
          </a:prstGeom>
          <a:noFill/>
        </p:spPr>
        <p:txBody>
          <a:bodyPr wrap="square" rtlCol="0">
            <a:spAutoFit/>
          </a:bodyPr>
          <a:lstStyle/>
          <a:p>
            <a:r>
              <a:rPr lang="en-IN" sz="1800" dirty="0">
                <a:solidFill>
                  <a:schemeClr val="accent6">
                    <a:lumMod val="95000"/>
                  </a:schemeClr>
                </a:solidFill>
              </a:rPr>
              <a:t>Training set</a:t>
            </a:r>
          </a:p>
        </p:txBody>
      </p:sp>
      <p:sp>
        <p:nvSpPr>
          <p:cNvPr id="25" name="TextBox 24">
            <a:extLst>
              <a:ext uri="{FF2B5EF4-FFF2-40B4-BE49-F238E27FC236}">
                <a16:creationId xmlns:a16="http://schemas.microsoft.com/office/drawing/2014/main" id="{7FC4A964-CA64-7C1F-9AA3-7FC00A23B2B3}"/>
              </a:ext>
            </a:extLst>
          </p:cNvPr>
          <p:cNvSpPr txBox="1"/>
          <p:nvPr/>
        </p:nvSpPr>
        <p:spPr>
          <a:xfrm>
            <a:off x="3661513" y="3520943"/>
            <a:ext cx="1169043" cy="369332"/>
          </a:xfrm>
          <a:prstGeom prst="rect">
            <a:avLst/>
          </a:prstGeom>
          <a:noFill/>
        </p:spPr>
        <p:txBody>
          <a:bodyPr wrap="square" rtlCol="0">
            <a:spAutoFit/>
          </a:bodyPr>
          <a:lstStyle/>
          <a:p>
            <a:r>
              <a:rPr lang="en-IN" sz="1800" dirty="0">
                <a:solidFill>
                  <a:schemeClr val="accent6">
                    <a:lumMod val="95000"/>
                  </a:schemeClr>
                </a:solidFill>
              </a:rPr>
              <a:t>Test set</a:t>
            </a:r>
          </a:p>
        </p:txBody>
      </p:sp>
      <p:sp>
        <p:nvSpPr>
          <p:cNvPr id="26" name="TextBox 25">
            <a:extLst>
              <a:ext uri="{FF2B5EF4-FFF2-40B4-BE49-F238E27FC236}">
                <a16:creationId xmlns:a16="http://schemas.microsoft.com/office/drawing/2014/main" id="{2EA27B05-3E4B-0389-EAEE-3A3F929F16B5}"/>
              </a:ext>
            </a:extLst>
          </p:cNvPr>
          <p:cNvSpPr txBox="1"/>
          <p:nvPr/>
        </p:nvSpPr>
        <p:spPr>
          <a:xfrm>
            <a:off x="5491829" y="336929"/>
            <a:ext cx="1567186" cy="523220"/>
          </a:xfrm>
          <a:prstGeom prst="rect">
            <a:avLst/>
          </a:prstGeom>
          <a:noFill/>
        </p:spPr>
        <p:txBody>
          <a:bodyPr wrap="square" rtlCol="0">
            <a:spAutoFit/>
          </a:bodyPr>
          <a:lstStyle/>
          <a:p>
            <a:r>
              <a:rPr lang="en-IN" dirty="0">
                <a:solidFill>
                  <a:schemeClr val="accent6">
                    <a:lumMod val="95000"/>
                  </a:schemeClr>
                </a:solidFill>
              </a:rPr>
              <a:t>Hyperparameter Tuning</a:t>
            </a:r>
          </a:p>
        </p:txBody>
      </p:sp>
      <p:sp>
        <p:nvSpPr>
          <p:cNvPr id="27" name="TextBox 26">
            <a:extLst>
              <a:ext uri="{FF2B5EF4-FFF2-40B4-BE49-F238E27FC236}">
                <a16:creationId xmlns:a16="http://schemas.microsoft.com/office/drawing/2014/main" id="{AA13E348-546A-12BD-D86D-594D707D0DD7}"/>
              </a:ext>
            </a:extLst>
          </p:cNvPr>
          <p:cNvSpPr txBox="1"/>
          <p:nvPr/>
        </p:nvSpPr>
        <p:spPr>
          <a:xfrm>
            <a:off x="5480612" y="1406324"/>
            <a:ext cx="1713055" cy="830997"/>
          </a:xfrm>
          <a:prstGeom prst="rect">
            <a:avLst/>
          </a:prstGeom>
          <a:noFill/>
        </p:spPr>
        <p:txBody>
          <a:bodyPr wrap="square" rtlCol="0">
            <a:spAutoFit/>
          </a:bodyPr>
          <a:lstStyle/>
          <a:p>
            <a:r>
              <a:rPr lang="en-IN" sz="1600" dirty="0">
                <a:solidFill>
                  <a:schemeClr val="accent6">
                    <a:lumMod val="95000"/>
                  </a:schemeClr>
                </a:solidFill>
              </a:rPr>
              <a:t>Machine </a:t>
            </a:r>
            <a:r>
              <a:rPr lang="en-IN" sz="1600" dirty="0" err="1">
                <a:solidFill>
                  <a:schemeClr val="accent6">
                    <a:lumMod val="95000"/>
                  </a:schemeClr>
                </a:solidFill>
              </a:rPr>
              <a:t>learing</a:t>
            </a:r>
            <a:r>
              <a:rPr lang="en-IN" sz="1600" dirty="0">
                <a:solidFill>
                  <a:schemeClr val="accent6">
                    <a:lumMod val="95000"/>
                  </a:schemeClr>
                </a:solidFill>
              </a:rPr>
              <a:t> Algorithm(SVM,</a:t>
            </a:r>
          </a:p>
          <a:p>
            <a:r>
              <a:rPr lang="en-IN" sz="1600" dirty="0" err="1">
                <a:solidFill>
                  <a:schemeClr val="accent6">
                    <a:lumMod val="95000"/>
                  </a:schemeClr>
                </a:solidFill>
              </a:rPr>
              <a:t>XGBoost</a:t>
            </a:r>
            <a:r>
              <a:rPr lang="en-IN" sz="1600" dirty="0">
                <a:solidFill>
                  <a:schemeClr val="accent6">
                    <a:lumMod val="95000"/>
                  </a:schemeClr>
                </a:solidFill>
              </a:rPr>
              <a:t>)</a:t>
            </a:r>
          </a:p>
        </p:txBody>
      </p:sp>
      <p:sp>
        <p:nvSpPr>
          <p:cNvPr id="28" name="TextBox 27">
            <a:extLst>
              <a:ext uri="{FF2B5EF4-FFF2-40B4-BE49-F238E27FC236}">
                <a16:creationId xmlns:a16="http://schemas.microsoft.com/office/drawing/2014/main" id="{E3AB33F3-D9A4-15F4-202E-791CEA2F8860}"/>
              </a:ext>
            </a:extLst>
          </p:cNvPr>
          <p:cNvSpPr txBox="1"/>
          <p:nvPr/>
        </p:nvSpPr>
        <p:spPr>
          <a:xfrm>
            <a:off x="5735123" y="2628110"/>
            <a:ext cx="1186405" cy="738664"/>
          </a:xfrm>
          <a:prstGeom prst="rect">
            <a:avLst/>
          </a:prstGeom>
          <a:noFill/>
        </p:spPr>
        <p:txBody>
          <a:bodyPr wrap="square" rtlCol="0">
            <a:spAutoFit/>
          </a:bodyPr>
          <a:lstStyle/>
          <a:p>
            <a:r>
              <a:rPr lang="en-IN" dirty="0">
                <a:solidFill>
                  <a:schemeClr val="accent6">
                    <a:lumMod val="95000"/>
                  </a:schemeClr>
                </a:solidFill>
              </a:rPr>
              <a:t>Training model</a:t>
            </a:r>
          </a:p>
          <a:p>
            <a:endParaRPr lang="en-IN" dirty="0"/>
          </a:p>
        </p:txBody>
      </p:sp>
      <p:sp>
        <p:nvSpPr>
          <p:cNvPr id="29" name="TextBox 28">
            <a:extLst>
              <a:ext uri="{FF2B5EF4-FFF2-40B4-BE49-F238E27FC236}">
                <a16:creationId xmlns:a16="http://schemas.microsoft.com/office/drawing/2014/main" id="{4300429E-58C3-558C-DE5C-738561B80350}"/>
              </a:ext>
            </a:extLst>
          </p:cNvPr>
          <p:cNvSpPr txBox="1"/>
          <p:nvPr/>
        </p:nvSpPr>
        <p:spPr>
          <a:xfrm>
            <a:off x="5653976" y="3495308"/>
            <a:ext cx="1232704" cy="523220"/>
          </a:xfrm>
          <a:prstGeom prst="rect">
            <a:avLst/>
          </a:prstGeom>
          <a:noFill/>
        </p:spPr>
        <p:txBody>
          <a:bodyPr wrap="square" rtlCol="0">
            <a:spAutoFit/>
          </a:bodyPr>
          <a:lstStyle/>
          <a:p>
            <a:r>
              <a:rPr lang="en-IN" dirty="0" err="1">
                <a:solidFill>
                  <a:schemeClr val="accent6">
                    <a:lumMod val="95000"/>
                  </a:schemeClr>
                </a:solidFill>
              </a:rPr>
              <a:t>Perfomance</a:t>
            </a:r>
            <a:r>
              <a:rPr lang="en-IN" dirty="0">
                <a:solidFill>
                  <a:schemeClr val="accent6">
                    <a:lumMod val="95000"/>
                  </a:schemeClr>
                </a:solidFill>
              </a:rPr>
              <a:t> Evaluation</a:t>
            </a:r>
          </a:p>
        </p:txBody>
      </p:sp>
      <p:sp>
        <p:nvSpPr>
          <p:cNvPr id="30" name="TextBox 29">
            <a:extLst>
              <a:ext uri="{FF2B5EF4-FFF2-40B4-BE49-F238E27FC236}">
                <a16:creationId xmlns:a16="http://schemas.microsoft.com/office/drawing/2014/main" id="{242AB795-2F9D-F74A-5550-4F4A91DCD806}"/>
              </a:ext>
            </a:extLst>
          </p:cNvPr>
          <p:cNvSpPr txBox="1"/>
          <p:nvPr/>
        </p:nvSpPr>
        <p:spPr>
          <a:xfrm>
            <a:off x="5949515" y="4438888"/>
            <a:ext cx="1142744" cy="338554"/>
          </a:xfrm>
          <a:prstGeom prst="rect">
            <a:avLst/>
          </a:prstGeom>
          <a:noFill/>
        </p:spPr>
        <p:txBody>
          <a:bodyPr wrap="square" rtlCol="0">
            <a:spAutoFit/>
          </a:bodyPr>
          <a:lstStyle/>
          <a:p>
            <a:r>
              <a:rPr lang="en-IN" sz="1600" dirty="0">
                <a:solidFill>
                  <a:schemeClr val="accent6">
                    <a:lumMod val="95000"/>
                  </a:schemeClr>
                </a:solidFill>
              </a:rPr>
              <a:t>End</a:t>
            </a:r>
          </a:p>
        </p:txBody>
      </p:sp>
      <p:sp>
        <p:nvSpPr>
          <p:cNvPr id="31" name="TextBox 30">
            <a:extLst>
              <a:ext uri="{FF2B5EF4-FFF2-40B4-BE49-F238E27FC236}">
                <a16:creationId xmlns:a16="http://schemas.microsoft.com/office/drawing/2014/main" id="{74455832-FD54-EC36-85B7-0B714916496C}"/>
              </a:ext>
            </a:extLst>
          </p:cNvPr>
          <p:cNvSpPr txBox="1"/>
          <p:nvPr/>
        </p:nvSpPr>
        <p:spPr>
          <a:xfrm>
            <a:off x="7793197" y="1341565"/>
            <a:ext cx="1055649" cy="954107"/>
          </a:xfrm>
          <a:prstGeom prst="rect">
            <a:avLst/>
          </a:prstGeom>
          <a:noFill/>
        </p:spPr>
        <p:txBody>
          <a:bodyPr wrap="square" rtlCol="0">
            <a:spAutoFit/>
          </a:bodyPr>
          <a:lstStyle/>
          <a:p>
            <a:r>
              <a:rPr lang="en-IN" dirty="0">
                <a:solidFill>
                  <a:schemeClr val="accent6">
                    <a:lumMod val="95000"/>
                  </a:schemeClr>
                </a:solidFill>
              </a:rPr>
              <a:t>K-fold cross validation test</a:t>
            </a:r>
          </a:p>
        </p:txBody>
      </p:sp>
      <p:sp>
        <p:nvSpPr>
          <p:cNvPr id="32" name="TextBox 31">
            <a:extLst>
              <a:ext uri="{FF2B5EF4-FFF2-40B4-BE49-F238E27FC236}">
                <a16:creationId xmlns:a16="http://schemas.microsoft.com/office/drawing/2014/main" id="{5EFB4567-DAF5-6850-29A6-AFB0885C4BDA}"/>
              </a:ext>
            </a:extLst>
          </p:cNvPr>
          <p:cNvSpPr txBox="1"/>
          <p:nvPr/>
        </p:nvSpPr>
        <p:spPr>
          <a:xfrm>
            <a:off x="7793197" y="3440731"/>
            <a:ext cx="985943" cy="954107"/>
          </a:xfrm>
          <a:prstGeom prst="rect">
            <a:avLst/>
          </a:prstGeom>
          <a:noFill/>
        </p:spPr>
        <p:txBody>
          <a:bodyPr wrap="square" rtlCol="0">
            <a:spAutoFit/>
          </a:bodyPr>
          <a:lstStyle/>
          <a:p>
            <a:r>
              <a:rPr lang="en-IN" dirty="0">
                <a:solidFill>
                  <a:schemeClr val="accent6">
                    <a:lumMod val="95000"/>
                  </a:schemeClr>
                </a:solidFill>
              </a:rPr>
              <a:t>K-fold cross validation result</a:t>
            </a:r>
          </a:p>
        </p:txBody>
      </p:sp>
      <p:sp>
        <p:nvSpPr>
          <p:cNvPr id="33" name="Arrow: Down 32">
            <a:extLst>
              <a:ext uri="{FF2B5EF4-FFF2-40B4-BE49-F238E27FC236}">
                <a16:creationId xmlns:a16="http://schemas.microsoft.com/office/drawing/2014/main" id="{DFF5A9A7-0DE4-D7F2-6178-10C773DC88DA}"/>
              </a:ext>
            </a:extLst>
          </p:cNvPr>
          <p:cNvSpPr/>
          <p:nvPr/>
        </p:nvSpPr>
        <p:spPr>
          <a:xfrm>
            <a:off x="1354238" y="1273215"/>
            <a:ext cx="179408" cy="449442"/>
          </a:xfrm>
          <a:prstGeom prst="downArrow">
            <a:avLst/>
          </a:prstGeom>
          <a:solidFill>
            <a:schemeClr val="accent6">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Down 33">
            <a:extLst>
              <a:ext uri="{FF2B5EF4-FFF2-40B4-BE49-F238E27FC236}">
                <a16:creationId xmlns:a16="http://schemas.microsoft.com/office/drawing/2014/main" id="{76E637FD-D893-769E-19E1-692CE48746F7}"/>
              </a:ext>
            </a:extLst>
          </p:cNvPr>
          <p:cNvSpPr/>
          <p:nvPr/>
        </p:nvSpPr>
        <p:spPr>
          <a:xfrm>
            <a:off x="1435261" y="2761712"/>
            <a:ext cx="150471" cy="239207"/>
          </a:xfrm>
          <a:prstGeom prst="downArrow">
            <a:avLst/>
          </a:prstGeom>
          <a:solidFill>
            <a:schemeClr val="accent6">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Arrow: Down 34">
            <a:extLst>
              <a:ext uri="{FF2B5EF4-FFF2-40B4-BE49-F238E27FC236}">
                <a16:creationId xmlns:a16="http://schemas.microsoft.com/office/drawing/2014/main" id="{668CCEB8-42D2-B60F-9451-61BAC97BCAF9}"/>
              </a:ext>
            </a:extLst>
          </p:cNvPr>
          <p:cNvSpPr/>
          <p:nvPr/>
        </p:nvSpPr>
        <p:spPr>
          <a:xfrm>
            <a:off x="1400537" y="3870285"/>
            <a:ext cx="185195" cy="467430"/>
          </a:xfrm>
          <a:prstGeom prst="downArrow">
            <a:avLst/>
          </a:prstGeom>
          <a:solidFill>
            <a:schemeClr val="accent6">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6" name="Connector: Elbow 35">
            <a:extLst>
              <a:ext uri="{FF2B5EF4-FFF2-40B4-BE49-F238E27FC236}">
                <a16:creationId xmlns:a16="http://schemas.microsoft.com/office/drawing/2014/main" id="{15C66A4D-5D06-5FC2-CF88-145DE09A226D}"/>
              </a:ext>
            </a:extLst>
          </p:cNvPr>
          <p:cNvCxnSpPr>
            <a:cxnSpLocks/>
          </p:cNvCxnSpPr>
          <p:nvPr/>
        </p:nvCxnSpPr>
        <p:spPr>
          <a:xfrm flipV="1">
            <a:off x="2887883" y="2122916"/>
            <a:ext cx="219920" cy="2810802"/>
          </a:xfrm>
          <a:prstGeom prst="bentConnector2">
            <a:avLst/>
          </a:prstGeom>
          <a:ln>
            <a:solidFill>
              <a:schemeClr val="accent6">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Arrow: Down 36">
            <a:extLst>
              <a:ext uri="{FF2B5EF4-FFF2-40B4-BE49-F238E27FC236}">
                <a16:creationId xmlns:a16="http://schemas.microsoft.com/office/drawing/2014/main" id="{70DD3DB3-D1B3-7AB4-A88B-676B165A8695}"/>
              </a:ext>
            </a:extLst>
          </p:cNvPr>
          <p:cNvSpPr/>
          <p:nvPr/>
        </p:nvSpPr>
        <p:spPr>
          <a:xfrm>
            <a:off x="6053560" y="1035480"/>
            <a:ext cx="214132" cy="203894"/>
          </a:xfrm>
          <a:prstGeom prst="downArrow">
            <a:avLst/>
          </a:prstGeom>
          <a:solidFill>
            <a:schemeClr val="accent6">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Down 37">
            <a:extLst>
              <a:ext uri="{FF2B5EF4-FFF2-40B4-BE49-F238E27FC236}">
                <a16:creationId xmlns:a16="http://schemas.microsoft.com/office/drawing/2014/main" id="{8E430F8D-2849-CB69-5C0A-BC1F41433079}"/>
              </a:ext>
            </a:extLst>
          </p:cNvPr>
          <p:cNvSpPr/>
          <p:nvPr/>
        </p:nvSpPr>
        <p:spPr>
          <a:xfrm>
            <a:off x="6111433" y="2351239"/>
            <a:ext cx="260430" cy="233342"/>
          </a:xfrm>
          <a:prstGeom prst="downArrow">
            <a:avLst/>
          </a:prstGeom>
          <a:solidFill>
            <a:schemeClr val="accent6">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Down 38">
            <a:extLst>
              <a:ext uri="{FF2B5EF4-FFF2-40B4-BE49-F238E27FC236}">
                <a16:creationId xmlns:a16="http://schemas.microsoft.com/office/drawing/2014/main" id="{5020B581-FDF1-F01D-3AB2-1FCD91B925A9}"/>
              </a:ext>
            </a:extLst>
          </p:cNvPr>
          <p:cNvSpPr/>
          <p:nvPr/>
        </p:nvSpPr>
        <p:spPr>
          <a:xfrm>
            <a:off x="6152202" y="3280615"/>
            <a:ext cx="156258" cy="169029"/>
          </a:xfrm>
          <a:prstGeom prst="downArrow">
            <a:avLst/>
          </a:prstGeom>
          <a:solidFill>
            <a:schemeClr val="accent6">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Down 39">
            <a:extLst>
              <a:ext uri="{FF2B5EF4-FFF2-40B4-BE49-F238E27FC236}">
                <a16:creationId xmlns:a16="http://schemas.microsoft.com/office/drawing/2014/main" id="{E085FAF7-4399-A6EB-1DB0-D0C350A1C6B9}"/>
              </a:ext>
            </a:extLst>
          </p:cNvPr>
          <p:cNvSpPr/>
          <p:nvPr/>
        </p:nvSpPr>
        <p:spPr>
          <a:xfrm>
            <a:off x="6152202" y="4119913"/>
            <a:ext cx="156258" cy="185834"/>
          </a:xfrm>
          <a:prstGeom prst="downArrow">
            <a:avLst/>
          </a:prstGeom>
          <a:solidFill>
            <a:schemeClr val="accent6">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Arrow: Right 40">
            <a:extLst>
              <a:ext uri="{FF2B5EF4-FFF2-40B4-BE49-F238E27FC236}">
                <a16:creationId xmlns:a16="http://schemas.microsoft.com/office/drawing/2014/main" id="{CD73CA82-79A6-94F3-6168-4F7EF6F47258}"/>
              </a:ext>
            </a:extLst>
          </p:cNvPr>
          <p:cNvSpPr/>
          <p:nvPr/>
        </p:nvSpPr>
        <p:spPr>
          <a:xfrm>
            <a:off x="7297838" y="1660967"/>
            <a:ext cx="293255" cy="185837"/>
          </a:xfrm>
          <a:prstGeom prst="rightArrow">
            <a:avLst/>
          </a:prstGeom>
          <a:solidFill>
            <a:schemeClr val="accent6">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Down 41">
            <a:extLst>
              <a:ext uri="{FF2B5EF4-FFF2-40B4-BE49-F238E27FC236}">
                <a16:creationId xmlns:a16="http://schemas.microsoft.com/office/drawing/2014/main" id="{B8AB33C7-970A-1C57-F2A8-082928D4C10D}"/>
              </a:ext>
            </a:extLst>
          </p:cNvPr>
          <p:cNvSpPr/>
          <p:nvPr/>
        </p:nvSpPr>
        <p:spPr>
          <a:xfrm>
            <a:off x="8015468" y="2584580"/>
            <a:ext cx="219919" cy="641457"/>
          </a:xfrm>
          <a:prstGeom prst="downArrow">
            <a:avLst/>
          </a:prstGeom>
          <a:solidFill>
            <a:schemeClr val="accent6">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Arrow: Right 42">
            <a:extLst>
              <a:ext uri="{FF2B5EF4-FFF2-40B4-BE49-F238E27FC236}">
                <a16:creationId xmlns:a16="http://schemas.microsoft.com/office/drawing/2014/main" id="{BE0EBA4B-BE45-43AB-C721-FFB56E0A3944}"/>
              </a:ext>
            </a:extLst>
          </p:cNvPr>
          <p:cNvSpPr/>
          <p:nvPr/>
        </p:nvSpPr>
        <p:spPr>
          <a:xfrm>
            <a:off x="3107803" y="2012960"/>
            <a:ext cx="354023" cy="194147"/>
          </a:xfrm>
          <a:prstGeom prst="rightArrow">
            <a:avLst/>
          </a:prstGeom>
          <a:solidFill>
            <a:schemeClr val="accent6">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Arrow: Right 43">
            <a:extLst>
              <a:ext uri="{FF2B5EF4-FFF2-40B4-BE49-F238E27FC236}">
                <a16:creationId xmlns:a16="http://schemas.microsoft.com/office/drawing/2014/main" id="{714C84F0-CA53-483F-45F8-866703545DBE}"/>
              </a:ext>
            </a:extLst>
          </p:cNvPr>
          <p:cNvSpPr/>
          <p:nvPr/>
        </p:nvSpPr>
        <p:spPr>
          <a:xfrm>
            <a:off x="3107803" y="3668691"/>
            <a:ext cx="364602" cy="201594"/>
          </a:xfrm>
          <a:prstGeom prst="rightArrow">
            <a:avLst/>
          </a:prstGeom>
          <a:solidFill>
            <a:schemeClr val="accent6">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Arrow: Right 44">
            <a:extLst>
              <a:ext uri="{FF2B5EF4-FFF2-40B4-BE49-F238E27FC236}">
                <a16:creationId xmlns:a16="http://schemas.microsoft.com/office/drawing/2014/main" id="{F4EFD670-F2E8-F4B8-39DC-49BC2F85C819}"/>
              </a:ext>
            </a:extLst>
          </p:cNvPr>
          <p:cNvSpPr/>
          <p:nvPr/>
        </p:nvSpPr>
        <p:spPr>
          <a:xfrm>
            <a:off x="4959752" y="1660967"/>
            <a:ext cx="303834" cy="157651"/>
          </a:xfrm>
          <a:prstGeom prst="rightArrow">
            <a:avLst/>
          </a:prstGeom>
          <a:solidFill>
            <a:schemeClr val="accent6">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2CADFFB1-4423-C0AD-1C17-435C15102094}"/>
              </a:ext>
            </a:extLst>
          </p:cNvPr>
          <p:cNvSpPr/>
          <p:nvPr/>
        </p:nvSpPr>
        <p:spPr>
          <a:xfrm>
            <a:off x="3183036" y="649476"/>
            <a:ext cx="4571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Right 46">
            <a:extLst>
              <a:ext uri="{FF2B5EF4-FFF2-40B4-BE49-F238E27FC236}">
                <a16:creationId xmlns:a16="http://schemas.microsoft.com/office/drawing/2014/main" id="{17B08A50-A849-C94E-E30C-B070BB38D780}"/>
              </a:ext>
            </a:extLst>
          </p:cNvPr>
          <p:cNvSpPr/>
          <p:nvPr/>
        </p:nvSpPr>
        <p:spPr>
          <a:xfrm>
            <a:off x="4894242" y="3624291"/>
            <a:ext cx="567136" cy="239909"/>
          </a:xfrm>
          <a:prstGeom prst="rightArrow">
            <a:avLst/>
          </a:prstGeom>
          <a:solidFill>
            <a:schemeClr val="accent6">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9916D4FB-616B-0E27-49C4-6A2ADCC007D1}"/>
              </a:ext>
            </a:extLst>
          </p:cNvPr>
          <p:cNvSpPr txBox="1"/>
          <p:nvPr/>
        </p:nvSpPr>
        <p:spPr>
          <a:xfrm>
            <a:off x="2691114" y="366058"/>
            <a:ext cx="2627453" cy="369332"/>
          </a:xfrm>
          <a:prstGeom prst="rect">
            <a:avLst/>
          </a:prstGeom>
          <a:noFill/>
        </p:spPr>
        <p:txBody>
          <a:bodyPr wrap="square" rtlCol="0">
            <a:spAutoFit/>
          </a:bodyPr>
          <a:lstStyle/>
          <a:p>
            <a:r>
              <a:rPr lang="en-IN" sz="1800" dirty="0">
                <a:solidFill>
                  <a:schemeClr val="tx1">
                    <a:lumMod val="95000"/>
                  </a:schemeClr>
                </a:solidFill>
                <a:latin typeface="Arial Black" panose="020B0A04020102020204" pitchFamily="34" charset="0"/>
              </a:rPr>
              <a:t>OVERALL DESIGN</a:t>
            </a:r>
          </a:p>
        </p:txBody>
      </p:sp>
    </p:spTree>
    <p:extLst>
      <p:ext uri="{BB962C8B-B14F-4D97-AF65-F5344CB8AC3E}">
        <p14:creationId xmlns:p14="http://schemas.microsoft.com/office/powerpoint/2010/main" val="457167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B00C-21EA-EBF3-2E96-1FB4CEF17C57}"/>
              </a:ext>
            </a:extLst>
          </p:cNvPr>
          <p:cNvSpPr>
            <a:spLocks noGrp="1"/>
          </p:cNvSpPr>
          <p:nvPr>
            <p:ph type="ctrTitle"/>
          </p:nvPr>
        </p:nvSpPr>
        <p:spPr/>
        <p:txBody>
          <a:bodyPr/>
          <a:lstStyle/>
          <a:p>
            <a:pPr algn="ctr"/>
            <a:r>
              <a:rPr lang="en-IN" dirty="0"/>
              <a:t>THANK YOU</a:t>
            </a:r>
          </a:p>
        </p:txBody>
      </p:sp>
      <p:sp>
        <p:nvSpPr>
          <p:cNvPr id="3" name="Subtitle 2">
            <a:extLst>
              <a:ext uri="{FF2B5EF4-FFF2-40B4-BE49-F238E27FC236}">
                <a16:creationId xmlns:a16="http://schemas.microsoft.com/office/drawing/2014/main" id="{5710FFA6-7EB5-AC74-0BD3-D8AB514A1036}"/>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116318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1677E-7BD8-FEE5-6A42-484D68768E83}"/>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FE90CF7A-2F5F-BA04-A713-A88E8BFD24BB}"/>
              </a:ext>
            </a:extLst>
          </p:cNvPr>
          <p:cNvSpPr>
            <a:spLocks noGrp="1"/>
          </p:cNvSpPr>
          <p:nvPr>
            <p:ph type="subTitle" idx="1"/>
          </p:nvPr>
        </p:nvSpPr>
        <p:spPr/>
        <p:txBody>
          <a:bodyPr/>
          <a:lstStyle/>
          <a:p>
            <a:endParaRPr lang="en-IN"/>
          </a:p>
        </p:txBody>
      </p:sp>
      <p:sp>
        <p:nvSpPr>
          <p:cNvPr id="5" name="TextBox 4">
            <a:extLst>
              <a:ext uri="{FF2B5EF4-FFF2-40B4-BE49-F238E27FC236}">
                <a16:creationId xmlns:a16="http://schemas.microsoft.com/office/drawing/2014/main" id="{89642D6F-E440-0975-5933-F1F5B8036524}"/>
              </a:ext>
            </a:extLst>
          </p:cNvPr>
          <p:cNvSpPr txBox="1"/>
          <p:nvPr/>
        </p:nvSpPr>
        <p:spPr>
          <a:xfrm>
            <a:off x="432977" y="745389"/>
            <a:ext cx="8278045" cy="4001095"/>
          </a:xfrm>
          <a:prstGeom prst="rect">
            <a:avLst/>
          </a:prstGeom>
          <a:noFill/>
        </p:spPr>
        <p:txBody>
          <a:bodyPr wrap="square" rtlCol="0">
            <a:spAutoFit/>
          </a:bodyPr>
          <a:lstStyle/>
          <a:p>
            <a:r>
              <a:rPr lang="en-IN" sz="2000" b="1" i="0" dirty="0">
                <a:solidFill>
                  <a:schemeClr val="accent6"/>
                </a:solidFill>
                <a:effectLst/>
                <a:latin typeface="STIXGeneral-Regular"/>
              </a:rPr>
              <a:t>The system architecture for the Diabetes Management System presented below in Figure </a:t>
            </a:r>
            <a:r>
              <a:rPr lang="en-IN" sz="2000" b="1" i="0" u="none" strike="noStrike" dirty="0">
                <a:solidFill>
                  <a:schemeClr val="accent6"/>
                </a:solidFill>
                <a:effectLst/>
                <a:latin typeface="STIXGeneral-Regular"/>
                <a:hlinkClick r:id="rId2">
                  <a:extLst>
                    <a:ext uri="{A12FA001-AC4F-418D-AE19-62706E023703}">
                      <ahyp:hlinkClr xmlns:ahyp="http://schemas.microsoft.com/office/drawing/2018/hyperlinkcolor" val="tx"/>
                    </a:ext>
                  </a:extLst>
                </a:hlinkClick>
              </a:rPr>
              <a:t>1</a:t>
            </a:r>
            <a:r>
              <a:rPr lang="en-IN" sz="2000" b="1" i="0" dirty="0">
                <a:solidFill>
                  <a:schemeClr val="accent6"/>
                </a:solidFill>
                <a:effectLst/>
                <a:latin typeface="STIXGeneral-Regular"/>
              </a:rPr>
              <a:t> is the conceptual model that defines the structure, behavioural interactions, and multiple system views that underpins the system development. </a:t>
            </a:r>
          </a:p>
          <a:p>
            <a:r>
              <a:rPr lang="en-IN" sz="2000" b="1" i="0" dirty="0">
                <a:solidFill>
                  <a:schemeClr val="accent6"/>
                </a:solidFill>
                <a:effectLst/>
                <a:latin typeface="STIXGeneral-Regular"/>
              </a:rPr>
              <a:t>It presents the formal descriptions of the systems captured graphically that supports reasoning, and the submodules developed as well as the dataflows between the developed modules. </a:t>
            </a:r>
          </a:p>
          <a:p>
            <a:r>
              <a:rPr lang="en-IN" sz="2000" b="1" dirty="0">
                <a:solidFill>
                  <a:schemeClr val="accent6"/>
                </a:solidFill>
                <a:latin typeface="STIXGeneral-Regular"/>
              </a:rPr>
              <a:t>It </a:t>
            </a:r>
            <a:r>
              <a:rPr lang="en-IN" sz="2000" b="1" i="0" dirty="0">
                <a:solidFill>
                  <a:schemeClr val="accent6"/>
                </a:solidFill>
                <a:effectLst/>
                <a:latin typeface="STIXGeneral-Regular"/>
              </a:rPr>
              <a:t>presents the components of the system architecture, which comprises: </a:t>
            </a:r>
          </a:p>
          <a:p>
            <a:r>
              <a:rPr lang="en-IN" sz="2000" b="1" i="0" dirty="0">
                <a:solidFill>
                  <a:schemeClr val="accent6"/>
                </a:solidFill>
                <a:effectLst/>
                <a:latin typeface="STIXGeneral-Regular"/>
              </a:rPr>
              <a:t>(1) Diabetes Intelligent Meal Recommender Module.</a:t>
            </a:r>
          </a:p>
          <a:p>
            <a:r>
              <a:rPr lang="en-IN" sz="2000" b="1" i="0" dirty="0">
                <a:solidFill>
                  <a:schemeClr val="accent6"/>
                </a:solidFill>
                <a:effectLst/>
                <a:latin typeface="STIXGeneral-Regular"/>
              </a:rPr>
              <a:t>(2) Educational Module for Diabetics with Food Recognition Engine.</a:t>
            </a:r>
          </a:p>
          <a:p>
            <a:r>
              <a:rPr lang="en-IN" sz="2000" b="1" i="0" dirty="0">
                <a:solidFill>
                  <a:schemeClr val="accent6"/>
                </a:solidFill>
                <a:effectLst/>
                <a:latin typeface="STIXGeneral-Regular"/>
              </a:rPr>
              <a:t>(3) Activity Tracking Module.</a:t>
            </a:r>
          </a:p>
          <a:p>
            <a:r>
              <a:rPr lang="en-IN" sz="2000" b="1" i="0" dirty="0">
                <a:solidFill>
                  <a:schemeClr val="accent6"/>
                </a:solidFill>
                <a:effectLst/>
                <a:latin typeface="STIXGeneral-Regular"/>
              </a:rPr>
              <a:t>(4) Medication Reminder Module.</a:t>
            </a:r>
            <a:endParaRPr lang="en-US" sz="2000" b="1" dirty="0">
              <a:solidFill>
                <a:schemeClr val="accent6"/>
              </a:solidFill>
            </a:endParaRPr>
          </a:p>
          <a:p>
            <a:endParaRPr lang="en-IN" dirty="0"/>
          </a:p>
        </p:txBody>
      </p:sp>
      <p:sp>
        <p:nvSpPr>
          <p:cNvPr id="6" name="TextBox 5">
            <a:extLst>
              <a:ext uri="{FF2B5EF4-FFF2-40B4-BE49-F238E27FC236}">
                <a16:creationId xmlns:a16="http://schemas.microsoft.com/office/drawing/2014/main" id="{B4B832AC-7105-9F85-3EA1-B10C774F29D9}"/>
              </a:ext>
            </a:extLst>
          </p:cNvPr>
          <p:cNvSpPr txBox="1"/>
          <p:nvPr/>
        </p:nvSpPr>
        <p:spPr>
          <a:xfrm>
            <a:off x="466283" y="72229"/>
            <a:ext cx="3621266" cy="400110"/>
          </a:xfrm>
          <a:prstGeom prst="rect">
            <a:avLst/>
          </a:prstGeom>
          <a:noFill/>
        </p:spPr>
        <p:txBody>
          <a:bodyPr wrap="square" rtlCol="0">
            <a:spAutoFit/>
          </a:bodyPr>
          <a:lstStyle/>
          <a:p>
            <a:r>
              <a:rPr lang="en-IN" sz="2000" dirty="0">
                <a:solidFill>
                  <a:schemeClr val="accent6"/>
                </a:solidFill>
              </a:rPr>
              <a:t>System </a:t>
            </a:r>
            <a:r>
              <a:rPr lang="en-IN" sz="2000" dirty="0" err="1">
                <a:solidFill>
                  <a:schemeClr val="accent6"/>
                </a:solidFill>
              </a:rPr>
              <a:t>Archietecture</a:t>
            </a:r>
            <a:r>
              <a:rPr lang="en-IN" dirty="0"/>
              <a:t>:</a:t>
            </a:r>
          </a:p>
        </p:txBody>
      </p:sp>
    </p:spTree>
    <p:extLst>
      <p:ext uri="{BB962C8B-B14F-4D97-AF65-F5344CB8AC3E}">
        <p14:creationId xmlns:p14="http://schemas.microsoft.com/office/powerpoint/2010/main" val="3699628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0568-1487-1B32-5008-2B3728F8590E}"/>
              </a:ext>
            </a:extLst>
          </p:cNvPr>
          <p:cNvSpPr>
            <a:spLocks noGrp="1"/>
          </p:cNvSpPr>
          <p:nvPr>
            <p:ph type="title"/>
          </p:nvPr>
        </p:nvSpPr>
        <p:spPr/>
        <p:txBody>
          <a:bodyPr/>
          <a:lstStyle/>
          <a:p>
            <a:endParaRPr lang="en-IN" dirty="0"/>
          </a:p>
        </p:txBody>
      </p:sp>
      <p:sp>
        <p:nvSpPr>
          <p:cNvPr id="3" name="Subtitle 2">
            <a:extLst>
              <a:ext uri="{FF2B5EF4-FFF2-40B4-BE49-F238E27FC236}">
                <a16:creationId xmlns:a16="http://schemas.microsoft.com/office/drawing/2014/main" id="{856E12AE-DDA4-A742-C975-EDC96B4CBFD8}"/>
              </a:ext>
            </a:extLst>
          </p:cNvPr>
          <p:cNvSpPr>
            <a:spLocks noGrp="1"/>
          </p:cNvSpPr>
          <p:nvPr>
            <p:ph type="subTitle" idx="1"/>
          </p:nvPr>
        </p:nvSpPr>
        <p:spPr/>
        <p:txBody>
          <a:bodyPr/>
          <a:lstStyle/>
          <a:p>
            <a:endParaRPr lang="en-IN"/>
          </a:p>
        </p:txBody>
      </p:sp>
      <p:pic>
        <p:nvPicPr>
          <p:cNvPr id="4" name="Content Placeholder 5">
            <a:extLst>
              <a:ext uri="{FF2B5EF4-FFF2-40B4-BE49-F238E27FC236}">
                <a16:creationId xmlns:a16="http://schemas.microsoft.com/office/drawing/2014/main" id="{2786D2BD-FE20-2572-7E5E-241A13C47E46}"/>
              </a:ext>
            </a:extLst>
          </p:cNvPr>
          <p:cNvPicPr>
            <a:picLocks noGrp="1" noChangeAspect="1"/>
          </p:cNvPicPr>
          <p:nvPr>
            <p:ph sz="quarter" idx="13"/>
          </p:nvPr>
        </p:nvPicPr>
        <p:blipFill>
          <a:blip r:embed="rId2"/>
          <a:stretch>
            <a:fillRect/>
          </a:stretch>
        </p:blipFill>
        <p:spPr>
          <a:xfrm>
            <a:off x="776882" y="750771"/>
            <a:ext cx="7590235" cy="3888114"/>
          </a:xfrm>
          <a:prstGeom prst="rect">
            <a:avLst/>
          </a:prstGeom>
        </p:spPr>
      </p:pic>
    </p:spTree>
    <p:extLst>
      <p:ext uri="{BB962C8B-B14F-4D97-AF65-F5344CB8AC3E}">
        <p14:creationId xmlns:p14="http://schemas.microsoft.com/office/powerpoint/2010/main" val="1193187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E31B0-102F-FA1B-4B67-7C29DA6AD86F}"/>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791ADC4E-8CA9-79E7-368D-644132768663}"/>
              </a:ext>
            </a:extLst>
          </p:cNvPr>
          <p:cNvSpPr>
            <a:spLocks noGrp="1"/>
          </p:cNvSpPr>
          <p:nvPr>
            <p:ph type="subTitle" idx="1"/>
          </p:nvPr>
        </p:nvSpPr>
        <p:spPr/>
        <p:txBody>
          <a:bodyPr/>
          <a:lstStyle/>
          <a:p>
            <a:endParaRPr lang="en-IN"/>
          </a:p>
        </p:txBody>
      </p:sp>
      <p:sp>
        <p:nvSpPr>
          <p:cNvPr id="4" name="TextBox 3">
            <a:extLst>
              <a:ext uri="{FF2B5EF4-FFF2-40B4-BE49-F238E27FC236}">
                <a16:creationId xmlns:a16="http://schemas.microsoft.com/office/drawing/2014/main" id="{7355215A-D90D-F645-0047-288CB144D131}"/>
              </a:ext>
            </a:extLst>
          </p:cNvPr>
          <p:cNvSpPr txBox="1"/>
          <p:nvPr/>
        </p:nvSpPr>
        <p:spPr>
          <a:xfrm>
            <a:off x="311150" y="450850"/>
            <a:ext cx="8255000" cy="4739759"/>
          </a:xfrm>
          <a:prstGeom prst="rect">
            <a:avLst/>
          </a:prstGeom>
          <a:noFill/>
        </p:spPr>
        <p:txBody>
          <a:bodyPr wrap="square" rtlCol="0">
            <a:spAutoFit/>
          </a:bodyPr>
          <a:lstStyle/>
          <a:p>
            <a:r>
              <a:rPr lang="en-US" sz="1800" b="1" dirty="0">
                <a:solidFill>
                  <a:schemeClr val="accent6"/>
                </a:solidFill>
                <a:latin typeface="Arial" panose="020B0604020202020204" pitchFamily="34" charset="0"/>
                <a:ea typeface="Calibri Light" panose="020F0302020204030204" pitchFamily="34" charset="0"/>
                <a:cs typeface="Arial" panose="020B0604020202020204" pitchFamily="34" charset="0"/>
              </a:rPr>
              <a:t>The architecture of a diabetes prediction system typically </a:t>
            </a:r>
            <a:r>
              <a:rPr lang="en-IN" sz="1800" b="1" dirty="0" err="1">
                <a:solidFill>
                  <a:schemeClr val="accent6"/>
                </a:solidFill>
                <a:latin typeface="Arial" panose="020B0604020202020204" pitchFamily="34" charset="0"/>
                <a:ea typeface="Calibri Light" panose="020F0302020204030204" pitchFamily="34" charset="0"/>
                <a:cs typeface="Arial" panose="020B0604020202020204" pitchFamily="34" charset="0"/>
              </a:rPr>
              <a:t>consIst</a:t>
            </a:r>
            <a:r>
              <a:rPr lang="en-IN" sz="1800" b="1" dirty="0">
                <a:solidFill>
                  <a:schemeClr val="accent6"/>
                </a:solidFill>
                <a:latin typeface="Arial" panose="020B0604020202020204" pitchFamily="34" charset="0"/>
                <a:ea typeface="Calibri Light" panose="020F0302020204030204" pitchFamily="34" charset="0"/>
                <a:cs typeface="Arial" panose="020B0604020202020204" pitchFamily="34" charset="0"/>
              </a:rPr>
              <a:t> of</a:t>
            </a:r>
            <a:r>
              <a:rPr lang="en-US" sz="1800" b="1" dirty="0">
                <a:solidFill>
                  <a:schemeClr val="accent6"/>
                </a:solidFill>
                <a:latin typeface="Arial" panose="020B0604020202020204" pitchFamily="34" charset="0"/>
                <a:ea typeface="Calibri Light" panose="020F0302020204030204" pitchFamily="34" charset="0"/>
                <a:cs typeface="Arial" panose="020B0604020202020204" pitchFamily="34" charset="0"/>
              </a:rPr>
              <a:t> several components that work together to collect, process, and predict diabetes risk. Below is a simplified overview of a typical architecture for such a system:</a:t>
            </a:r>
            <a:endParaRPr lang="en-IN" sz="1800" b="1" dirty="0">
              <a:solidFill>
                <a:schemeClr val="accent6"/>
              </a:solidFill>
              <a:latin typeface="Arial" panose="020B0604020202020204" pitchFamily="34" charset="0"/>
              <a:ea typeface="Calibri Light" panose="020F0302020204030204" pitchFamily="34" charset="0"/>
              <a:cs typeface="Arial" panose="020B0604020202020204" pitchFamily="34" charset="0"/>
            </a:endParaRPr>
          </a:p>
          <a:p>
            <a:r>
              <a:rPr lang="en-US" sz="1800" b="1" dirty="0">
                <a:solidFill>
                  <a:schemeClr val="accent6"/>
                </a:solidFill>
                <a:latin typeface="Arial" panose="020B0604020202020204" pitchFamily="34" charset="0"/>
                <a:ea typeface="Calibri Light" panose="020F0302020204030204" pitchFamily="34" charset="0"/>
                <a:cs typeface="Arial" panose="020B0604020202020204" pitchFamily="34" charset="0"/>
              </a:rPr>
              <a:t>1. Data </a:t>
            </a:r>
            <a:r>
              <a:rPr lang="en-US" sz="1800" b="1" dirty="0" err="1">
                <a:solidFill>
                  <a:schemeClr val="accent6"/>
                </a:solidFill>
                <a:latin typeface="Arial" panose="020B0604020202020204" pitchFamily="34" charset="0"/>
                <a:ea typeface="Calibri Light" panose="020F0302020204030204" pitchFamily="34" charset="0"/>
                <a:cs typeface="Arial" panose="020B0604020202020204" pitchFamily="34" charset="0"/>
              </a:rPr>
              <a:t>Collection:o</a:t>
            </a:r>
            <a:r>
              <a:rPr lang="en-US" sz="1800" b="1" dirty="0">
                <a:solidFill>
                  <a:schemeClr val="accent6"/>
                </a:solidFill>
                <a:latin typeface="Arial" panose="020B0604020202020204" pitchFamily="34" charset="0"/>
                <a:ea typeface="Calibri Light" panose="020F0302020204030204" pitchFamily="34" charset="0"/>
                <a:cs typeface="Arial" panose="020B0604020202020204" pitchFamily="34" charset="0"/>
              </a:rPr>
              <a:t> Electronic Health Records (EHRS): Patient data is often collected from electronic health records information medical history. </a:t>
            </a:r>
            <a:endParaRPr lang="en-IN" sz="1800" b="1" dirty="0">
              <a:solidFill>
                <a:schemeClr val="accent6"/>
              </a:solidFill>
              <a:latin typeface="Arial" panose="020B0604020202020204" pitchFamily="34" charset="0"/>
              <a:ea typeface="Calibri Light" panose="020F0302020204030204" pitchFamily="34" charset="0"/>
              <a:cs typeface="Arial" panose="020B0604020202020204" pitchFamily="34" charset="0"/>
            </a:endParaRPr>
          </a:p>
          <a:p>
            <a:r>
              <a:rPr lang="en-US" sz="1800" b="1" dirty="0">
                <a:solidFill>
                  <a:schemeClr val="accent6"/>
                </a:solidFill>
                <a:latin typeface="Arial" panose="020B0604020202020204" pitchFamily="34" charset="0"/>
                <a:ea typeface="Calibri Light" panose="020F0302020204030204" pitchFamily="34" charset="0"/>
                <a:cs typeface="Arial" panose="020B0604020202020204" pitchFamily="34" charset="0"/>
              </a:rPr>
              <a:t>2. Feature Selection: Machine learning models are used to analyze these datasets. Feature selection techniques help identify the most relevant factors for predicting diabetes risk. Innovations may involve using deep learning models, </a:t>
            </a:r>
            <a:r>
              <a:rPr lang="en-US" sz="1800" b="1" dirty="0" err="1">
                <a:solidFill>
                  <a:schemeClr val="accent6"/>
                </a:solidFill>
                <a:latin typeface="Arial" panose="020B0604020202020204" pitchFamily="34" charset="0"/>
                <a:ea typeface="Calibri Light" panose="020F0302020204030204" pitchFamily="34" charset="0"/>
                <a:cs typeface="Arial" panose="020B0604020202020204" pitchFamily="34" charset="0"/>
              </a:rPr>
              <a:t>featureengineering</a:t>
            </a:r>
            <a:r>
              <a:rPr lang="en-US" sz="1800" b="1" dirty="0">
                <a:solidFill>
                  <a:schemeClr val="accent6"/>
                </a:solidFill>
                <a:latin typeface="Arial" panose="020B0604020202020204" pitchFamily="34" charset="0"/>
                <a:ea typeface="Calibri Light" panose="020F0302020204030204" pitchFamily="34" charset="0"/>
                <a:cs typeface="Arial" panose="020B0604020202020204" pitchFamily="34" charset="0"/>
              </a:rPr>
              <a:t>, or genetic markers. </a:t>
            </a:r>
            <a:endParaRPr lang="en-IN" sz="1800" b="1" dirty="0">
              <a:solidFill>
                <a:schemeClr val="accent6"/>
              </a:solidFill>
              <a:latin typeface="Arial" panose="020B0604020202020204" pitchFamily="34" charset="0"/>
              <a:ea typeface="Calibri Light" panose="020F0302020204030204" pitchFamily="34" charset="0"/>
              <a:cs typeface="Arial" panose="020B0604020202020204" pitchFamily="34" charset="0"/>
            </a:endParaRPr>
          </a:p>
          <a:p>
            <a:r>
              <a:rPr lang="en-US" sz="1800" b="1" dirty="0">
                <a:solidFill>
                  <a:schemeClr val="accent6"/>
                </a:solidFill>
                <a:latin typeface="Arial" panose="020B0604020202020204" pitchFamily="34" charset="0"/>
                <a:ea typeface="Calibri Light" panose="020F0302020204030204" pitchFamily="34" charset="0"/>
                <a:cs typeface="Arial" panose="020B0604020202020204" pitchFamily="34" charset="0"/>
              </a:rPr>
              <a:t>3. Model Development: Various machine learning algorithms, such as logistic regression, decision trees, random forests, and neural networks, are employed to create predictive models. Innovations include the use of deep learning models like convolutional neural networks (CNNs) or recurrent neural networks (RNNs) for improved accuracy.</a:t>
            </a:r>
          </a:p>
          <a:p>
            <a:endParaRPr lang="en-IN" dirty="0"/>
          </a:p>
        </p:txBody>
      </p:sp>
    </p:spTree>
    <p:extLst>
      <p:ext uri="{BB962C8B-B14F-4D97-AF65-F5344CB8AC3E}">
        <p14:creationId xmlns:p14="http://schemas.microsoft.com/office/powerpoint/2010/main" val="1058690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B190D-1AC5-2D9E-A499-97A02AFD9058}"/>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C86E4A38-EC23-4ED7-189A-209D64A7DE92}"/>
              </a:ext>
            </a:extLst>
          </p:cNvPr>
          <p:cNvSpPr>
            <a:spLocks noGrp="1"/>
          </p:cNvSpPr>
          <p:nvPr>
            <p:ph type="subTitle" idx="1"/>
          </p:nvPr>
        </p:nvSpPr>
        <p:spPr/>
        <p:txBody>
          <a:bodyPr/>
          <a:lstStyle/>
          <a:p>
            <a:endParaRPr lang="en-IN"/>
          </a:p>
        </p:txBody>
      </p:sp>
      <p:sp>
        <p:nvSpPr>
          <p:cNvPr id="4" name="TextBox 3">
            <a:extLst>
              <a:ext uri="{FF2B5EF4-FFF2-40B4-BE49-F238E27FC236}">
                <a16:creationId xmlns:a16="http://schemas.microsoft.com/office/drawing/2014/main" id="{DBED0FB5-F8FC-893D-75C6-A2C63F7473A9}"/>
              </a:ext>
            </a:extLst>
          </p:cNvPr>
          <p:cNvSpPr txBox="1"/>
          <p:nvPr/>
        </p:nvSpPr>
        <p:spPr>
          <a:xfrm>
            <a:off x="387350" y="908050"/>
            <a:ext cx="7099300" cy="3785652"/>
          </a:xfrm>
          <a:prstGeom prst="rect">
            <a:avLst/>
          </a:prstGeom>
          <a:noFill/>
        </p:spPr>
        <p:txBody>
          <a:bodyPr wrap="square" rtlCol="0">
            <a:spAutoFit/>
          </a:bodyPr>
          <a:lstStyle/>
          <a:p>
            <a:r>
              <a:rPr lang="en-IN" sz="2000" dirty="0">
                <a:solidFill>
                  <a:schemeClr val="accent6"/>
                </a:solidFill>
              </a:rPr>
              <a:t>import pandas as pd</a:t>
            </a:r>
          </a:p>
          <a:p>
            <a:r>
              <a:rPr lang="en-IN" sz="2000" dirty="0">
                <a:solidFill>
                  <a:schemeClr val="accent6"/>
                </a:solidFill>
              </a:rPr>
              <a:t>import </a:t>
            </a:r>
            <a:r>
              <a:rPr lang="en-IN" sz="2000" dirty="0" err="1">
                <a:solidFill>
                  <a:schemeClr val="accent6"/>
                </a:solidFill>
              </a:rPr>
              <a:t>numpy</a:t>
            </a:r>
            <a:r>
              <a:rPr lang="en-IN" sz="2000" dirty="0">
                <a:solidFill>
                  <a:schemeClr val="accent6"/>
                </a:solidFill>
              </a:rPr>
              <a:t> as np</a:t>
            </a:r>
          </a:p>
          <a:p>
            <a:r>
              <a:rPr lang="en-IN" sz="2000" dirty="0">
                <a:solidFill>
                  <a:schemeClr val="accent6"/>
                </a:solidFill>
              </a:rPr>
              <a:t>import </a:t>
            </a:r>
            <a:r>
              <a:rPr lang="en-IN" sz="2000" dirty="0" err="1">
                <a:solidFill>
                  <a:schemeClr val="accent6"/>
                </a:solidFill>
              </a:rPr>
              <a:t>matplotlib.pyplot</a:t>
            </a:r>
            <a:r>
              <a:rPr lang="en-IN" sz="2000" dirty="0">
                <a:solidFill>
                  <a:schemeClr val="accent6"/>
                </a:solidFill>
              </a:rPr>
              <a:t> as </a:t>
            </a:r>
            <a:r>
              <a:rPr lang="en-IN" sz="2000" dirty="0" err="1">
                <a:solidFill>
                  <a:schemeClr val="accent6"/>
                </a:solidFill>
              </a:rPr>
              <a:t>plt</a:t>
            </a:r>
            <a:endParaRPr lang="en-IN" sz="2000" dirty="0">
              <a:solidFill>
                <a:schemeClr val="accent6"/>
              </a:solidFill>
            </a:endParaRPr>
          </a:p>
          <a:p>
            <a:r>
              <a:rPr lang="en-IN" sz="2000" dirty="0">
                <a:solidFill>
                  <a:schemeClr val="accent6"/>
                </a:solidFill>
              </a:rPr>
              <a:t>import seaborn as </a:t>
            </a:r>
            <a:r>
              <a:rPr lang="en-IN" sz="2000" dirty="0" err="1">
                <a:solidFill>
                  <a:schemeClr val="accent6"/>
                </a:solidFill>
              </a:rPr>
              <a:t>sns</a:t>
            </a:r>
            <a:endParaRPr lang="en-IN" sz="2000" dirty="0">
              <a:solidFill>
                <a:schemeClr val="accent6"/>
              </a:solidFill>
            </a:endParaRPr>
          </a:p>
          <a:p>
            <a:r>
              <a:rPr lang="en-IN" sz="2000" dirty="0">
                <a:solidFill>
                  <a:schemeClr val="accent6"/>
                </a:solidFill>
              </a:rPr>
              <a:t>import warnings</a:t>
            </a:r>
          </a:p>
          <a:p>
            <a:endParaRPr lang="en-IN" sz="2000" dirty="0">
              <a:solidFill>
                <a:schemeClr val="accent6"/>
              </a:solidFill>
            </a:endParaRPr>
          </a:p>
          <a:p>
            <a:r>
              <a:rPr lang="en-IN" sz="2000" dirty="0">
                <a:solidFill>
                  <a:schemeClr val="accent6"/>
                </a:solidFill>
              </a:rPr>
              <a:t>from </a:t>
            </a:r>
            <a:r>
              <a:rPr lang="en-IN" sz="2000" dirty="0" err="1">
                <a:solidFill>
                  <a:schemeClr val="accent6"/>
                </a:solidFill>
              </a:rPr>
              <a:t>sklearn.model_selection</a:t>
            </a:r>
            <a:r>
              <a:rPr lang="en-IN" sz="2000" dirty="0">
                <a:solidFill>
                  <a:schemeClr val="accent6"/>
                </a:solidFill>
              </a:rPr>
              <a:t> import </a:t>
            </a:r>
            <a:r>
              <a:rPr lang="en-IN" sz="2000" dirty="0" err="1">
                <a:solidFill>
                  <a:schemeClr val="accent6"/>
                </a:solidFill>
              </a:rPr>
              <a:t>train_test_split</a:t>
            </a:r>
            <a:endParaRPr lang="en-IN" sz="2000" dirty="0">
              <a:solidFill>
                <a:schemeClr val="accent6"/>
              </a:solidFill>
            </a:endParaRPr>
          </a:p>
          <a:p>
            <a:r>
              <a:rPr lang="en-IN" sz="2000" dirty="0">
                <a:solidFill>
                  <a:schemeClr val="accent6"/>
                </a:solidFill>
              </a:rPr>
              <a:t>from </a:t>
            </a:r>
            <a:r>
              <a:rPr lang="en-IN" sz="2000" dirty="0" err="1">
                <a:solidFill>
                  <a:schemeClr val="accent6"/>
                </a:solidFill>
              </a:rPr>
              <a:t>sklearn.preprocessing</a:t>
            </a:r>
            <a:r>
              <a:rPr lang="en-IN" sz="2000" dirty="0">
                <a:solidFill>
                  <a:schemeClr val="accent6"/>
                </a:solidFill>
              </a:rPr>
              <a:t> import </a:t>
            </a:r>
            <a:r>
              <a:rPr lang="en-IN" sz="2000" dirty="0" err="1">
                <a:solidFill>
                  <a:schemeClr val="accent6"/>
                </a:solidFill>
              </a:rPr>
              <a:t>StandardScaler</a:t>
            </a:r>
            <a:endParaRPr lang="en-IN" sz="2000" dirty="0">
              <a:solidFill>
                <a:schemeClr val="accent6"/>
              </a:solidFill>
            </a:endParaRPr>
          </a:p>
          <a:p>
            <a:r>
              <a:rPr lang="en-IN" sz="2000" dirty="0">
                <a:solidFill>
                  <a:schemeClr val="accent6"/>
                </a:solidFill>
              </a:rPr>
              <a:t>from </a:t>
            </a:r>
            <a:r>
              <a:rPr lang="en-IN" sz="2000" dirty="0" err="1">
                <a:solidFill>
                  <a:schemeClr val="accent6"/>
                </a:solidFill>
              </a:rPr>
              <a:t>sklearn</a:t>
            </a:r>
            <a:r>
              <a:rPr lang="en-IN" sz="2000" dirty="0">
                <a:solidFill>
                  <a:schemeClr val="accent6"/>
                </a:solidFill>
              </a:rPr>
              <a:t> import </a:t>
            </a:r>
            <a:r>
              <a:rPr lang="en-IN" sz="2000" dirty="0" err="1">
                <a:solidFill>
                  <a:schemeClr val="accent6"/>
                </a:solidFill>
              </a:rPr>
              <a:t>svm</a:t>
            </a:r>
            <a:endParaRPr lang="en-IN" sz="2000" dirty="0">
              <a:solidFill>
                <a:schemeClr val="accent6"/>
              </a:solidFill>
            </a:endParaRPr>
          </a:p>
          <a:p>
            <a:r>
              <a:rPr lang="en-IN" sz="2000" dirty="0">
                <a:solidFill>
                  <a:schemeClr val="accent6"/>
                </a:solidFill>
              </a:rPr>
              <a:t>from </a:t>
            </a:r>
            <a:r>
              <a:rPr lang="en-IN" sz="2000" dirty="0" err="1">
                <a:solidFill>
                  <a:schemeClr val="accent6"/>
                </a:solidFill>
              </a:rPr>
              <a:t>sklearn.metrics</a:t>
            </a:r>
            <a:r>
              <a:rPr lang="en-IN" sz="2000" dirty="0">
                <a:solidFill>
                  <a:schemeClr val="accent6"/>
                </a:solidFill>
              </a:rPr>
              <a:t> import </a:t>
            </a:r>
            <a:r>
              <a:rPr lang="en-IN" sz="2000" dirty="0" err="1">
                <a:solidFill>
                  <a:schemeClr val="accent6"/>
                </a:solidFill>
              </a:rPr>
              <a:t>classification_report</a:t>
            </a:r>
            <a:endParaRPr lang="en-IN" sz="2000" dirty="0">
              <a:solidFill>
                <a:schemeClr val="accent6"/>
              </a:solidFill>
            </a:endParaRPr>
          </a:p>
          <a:p>
            <a:r>
              <a:rPr lang="en-IN" sz="2000" dirty="0">
                <a:solidFill>
                  <a:schemeClr val="accent6"/>
                </a:solidFill>
              </a:rPr>
              <a:t>from </a:t>
            </a:r>
            <a:r>
              <a:rPr lang="en-IN" sz="2000" dirty="0" err="1">
                <a:solidFill>
                  <a:schemeClr val="accent6"/>
                </a:solidFill>
              </a:rPr>
              <a:t>sklearn.metrics</a:t>
            </a:r>
            <a:r>
              <a:rPr lang="en-IN" sz="2000" dirty="0">
                <a:solidFill>
                  <a:schemeClr val="accent6"/>
                </a:solidFill>
              </a:rPr>
              <a:t> import </a:t>
            </a:r>
            <a:r>
              <a:rPr lang="en-IN" sz="2000" dirty="0" err="1">
                <a:solidFill>
                  <a:schemeClr val="accent6"/>
                </a:solidFill>
              </a:rPr>
              <a:t>confusion_matrix</a:t>
            </a:r>
            <a:endParaRPr lang="en-IN" sz="2000" dirty="0">
              <a:solidFill>
                <a:schemeClr val="accent6"/>
              </a:solidFill>
            </a:endParaRPr>
          </a:p>
          <a:p>
            <a:r>
              <a:rPr lang="en-IN" sz="2000" dirty="0">
                <a:solidFill>
                  <a:schemeClr val="accent6"/>
                </a:solidFill>
              </a:rPr>
              <a:t>from </a:t>
            </a:r>
            <a:r>
              <a:rPr lang="en-IN" sz="2000" dirty="0" err="1">
                <a:solidFill>
                  <a:schemeClr val="accent6"/>
                </a:solidFill>
              </a:rPr>
              <a:t>sklearn.metrics</a:t>
            </a:r>
            <a:r>
              <a:rPr lang="en-IN" sz="2000" dirty="0">
                <a:solidFill>
                  <a:schemeClr val="accent6"/>
                </a:solidFill>
              </a:rPr>
              <a:t> import </a:t>
            </a:r>
            <a:r>
              <a:rPr lang="en-IN" sz="2000" dirty="0" err="1">
                <a:solidFill>
                  <a:schemeClr val="accent6"/>
                </a:solidFill>
              </a:rPr>
              <a:t>ConfusionMatrixDisplay</a:t>
            </a:r>
            <a:endParaRPr lang="en-IN" sz="2000" dirty="0">
              <a:solidFill>
                <a:schemeClr val="accent6"/>
              </a:solidFill>
            </a:endParaRPr>
          </a:p>
        </p:txBody>
      </p:sp>
      <p:sp>
        <p:nvSpPr>
          <p:cNvPr id="5" name="TextBox 4">
            <a:extLst>
              <a:ext uri="{FF2B5EF4-FFF2-40B4-BE49-F238E27FC236}">
                <a16:creationId xmlns:a16="http://schemas.microsoft.com/office/drawing/2014/main" id="{3AF494FE-F28E-6F82-416C-80C95F5FBCA7}"/>
              </a:ext>
            </a:extLst>
          </p:cNvPr>
          <p:cNvSpPr txBox="1"/>
          <p:nvPr/>
        </p:nvSpPr>
        <p:spPr>
          <a:xfrm>
            <a:off x="444500" y="319998"/>
            <a:ext cx="3270250" cy="400110"/>
          </a:xfrm>
          <a:prstGeom prst="rect">
            <a:avLst/>
          </a:prstGeom>
          <a:noFill/>
        </p:spPr>
        <p:txBody>
          <a:bodyPr wrap="square" rtlCol="0">
            <a:spAutoFit/>
          </a:bodyPr>
          <a:lstStyle/>
          <a:p>
            <a:r>
              <a:rPr lang="en-IN" sz="2000" dirty="0">
                <a:solidFill>
                  <a:schemeClr val="accent6"/>
                </a:solidFill>
              </a:rPr>
              <a:t>Coding:1</a:t>
            </a:r>
          </a:p>
        </p:txBody>
      </p:sp>
    </p:spTree>
    <p:extLst>
      <p:ext uri="{BB962C8B-B14F-4D97-AF65-F5344CB8AC3E}">
        <p14:creationId xmlns:p14="http://schemas.microsoft.com/office/powerpoint/2010/main" val="1501994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5355-64D8-BDFD-99BE-EE0D889C0D1E}"/>
              </a:ext>
            </a:extLst>
          </p:cNvPr>
          <p:cNvSpPr>
            <a:spLocks noGrp="1"/>
          </p:cNvSpPr>
          <p:nvPr>
            <p:ph type="title"/>
          </p:nvPr>
        </p:nvSpPr>
        <p:spPr/>
        <p:txBody>
          <a:bodyPr/>
          <a:lstStyle/>
          <a:p>
            <a:endParaRPr lang="en-IN" dirty="0"/>
          </a:p>
        </p:txBody>
      </p:sp>
      <p:sp>
        <p:nvSpPr>
          <p:cNvPr id="3" name="Subtitle 2">
            <a:extLst>
              <a:ext uri="{FF2B5EF4-FFF2-40B4-BE49-F238E27FC236}">
                <a16:creationId xmlns:a16="http://schemas.microsoft.com/office/drawing/2014/main" id="{B18E48BA-A4EB-2030-4D88-9F58EDF06761}"/>
              </a:ext>
            </a:extLst>
          </p:cNvPr>
          <p:cNvSpPr>
            <a:spLocks noGrp="1"/>
          </p:cNvSpPr>
          <p:nvPr>
            <p:ph type="subTitle" idx="1"/>
          </p:nvPr>
        </p:nvSpPr>
        <p:spPr/>
        <p:txBody>
          <a:bodyPr/>
          <a:lstStyle/>
          <a:p>
            <a:endParaRPr lang="en-IN"/>
          </a:p>
        </p:txBody>
      </p:sp>
      <p:sp>
        <p:nvSpPr>
          <p:cNvPr id="4" name="TextBox 3">
            <a:extLst>
              <a:ext uri="{FF2B5EF4-FFF2-40B4-BE49-F238E27FC236}">
                <a16:creationId xmlns:a16="http://schemas.microsoft.com/office/drawing/2014/main" id="{A0055D1D-0105-126C-4437-C0C8D449E30D}"/>
              </a:ext>
            </a:extLst>
          </p:cNvPr>
          <p:cNvSpPr txBox="1"/>
          <p:nvPr/>
        </p:nvSpPr>
        <p:spPr>
          <a:xfrm>
            <a:off x="171450" y="63371"/>
            <a:ext cx="8178800" cy="5016758"/>
          </a:xfrm>
          <a:prstGeom prst="rect">
            <a:avLst/>
          </a:prstGeom>
          <a:noFill/>
        </p:spPr>
        <p:txBody>
          <a:bodyPr wrap="square" rtlCol="0">
            <a:spAutoFit/>
          </a:bodyPr>
          <a:lstStyle/>
          <a:p>
            <a:r>
              <a:rPr lang="en-IN" sz="2000" dirty="0" err="1">
                <a:solidFill>
                  <a:schemeClr val="accent6"/>
                </a:solidFill>
              </a:rPr>
              <a:t>warnings.filterwarnings</a:t>
            </a:r>
            <a:r>
              <a:rPr lang="en-IN" sz="2000" dirty="0">
                <a:solidFill>
                  <a:schemeClr val="accent6"/>
                </a:solidFill>
              </a:rPr>
              <a:t>("ignore", category=</a:t>
            </a:r>
            <a:r>
              <a:rPr lang="en-IN" sz="2000" dirty="0" err="1">
                <a:solidFill>
                  <a:schemeClr val="accent6"/>
                </a:solidFill>
              </a:rPr>
              <a:t>UserWarning</a:t>
            </a:r>
            <a:r>
              <a:rPr lang="en-IN" sz="2000" dirty="0">
                <a:solidFill>
                  <a:schemeClr val="accent6"/>
                </a:solidFill>
              </a:rPr>
              <a:t>)</a:t>
            </a:r>
          </a:p>
          <a:p>
            <a:endParaRPr lang="en-IN" sz="2000" dirty="0">
              <a:solidFill>
                <a:schemeClr val="accent6"/>
              </a:solidFill>
            </a:endParaRPr>
          </a:p>
          <a:p>
            <a:r>
              <a:rPr lang="en-IN" sz="2000" dirty="0">
                <a:solidFill>
                  <a:schemeClr val="accent6"/>
                </a:solidFill>
              </a:rPr>
              <a:t>RED = "\033[91m"</a:t>
            </a:r>
          </a:p>
          <a:p>
            <a:r>
              <a:rPr lang="en-IN" sz="2000" dirty="0">
                <a:solidFill>
                  <a:schemeClr val="accent6"/>
                </a:solidFill>
              </a:rPr>
              <a:t>GREEN = "\033[92m"</a:t>
            </a:r>
          </a:p>
          <a:p>
            <a:r>
              <a:rPr lang="en-IN" sz="2000" dirty="0">
                <a:solidFill>
                  <a:schemeClr val="accent6"/>
                </a:solidFill>
              </a:rPr>
              <a:t>YELLOW = "\033[93m"</a:t>
            </a:r>
          </a:p>
          <a:p>
            <a:r>
              <a:rPr lang="en-IN" sz="2000" dirty="0">
                <a:solidFill>
                  <a:schemeClr val="accent6"/>
                </a:solidFill>
              </a:rPr>
              <a:t>BLUE = "\033[94m"</a:t>
            </a:r>
          </a:p>
          <a:p>
            <a:r>
              <a:rPr lang="en-IN" sz="2000" dirty="0">
                <a:solidFill>
                  <a:schemeClr val="accent6"/>
                </a:solidFill>
              </a:rPr>
              <a:t>RESET = "\033[0m"</a:t>
            </a:r>
          </a:p>
          <a:p>
            <a:endParaRPr lang="en-IN" sz="2000" dirty="0">
              <a:solidFill>
                <a:schemeClr val="accent6"/>
              </a:solidFill>
            </a:endParaRPr>
          </a:p>
          <a:p>
            <a:r>
              <a:rPr lang="en-IN" sz="2000" dirty="0" err="1">
                <a:solidFill>
                  <a:schemeClr val="accent6"/>
                </a:solidFill>
              </a:rPr>
              <a:t>df</a:t>
            </a:r>
            <a:r>
              <a:rPr lang="en-IN" sz="2000" dirty="0">
                <a:solidFill>
                  <a:schemeClr val="accent6"/>
                </a:solidFill>
              </a:rPr>
              <a:t> = </a:t>
            </a:r>
            <a:r>
              <a:rPr lang="en-IN" sz="2000" dirty="0" err="1">
                <a:solidFill>
                  <a:schemeClr val="accent6"/>
                </a:solidFill>
              </a:rPr>
              <a:t>pd.read_csv</a:t>
            </a:r>
            <a:r>
              <a:rPr lang="en-IN" sz="2000" dirty="0">
                <a:solidFill>
                  <a:schemeClr val="accent6"/>
                </a:solidFill>
              </a:rPr>
              <a:t>("/</a:t>
            </a:r>
            <a:r>
              <a:rPr lang="en-IN" sz="2000" dirty="0" err="1">
                <a:solidFill>
                  <a:schemeClr val="accent6"/>
                </a:solidFill>
              </a:rPr>
              <a:t>kaggle</a:t>
            </a:r>
            <a:r>
              <a:rPr lang="en-IN" sz="2000" dirty="0">
                <a:solidFill>
                  <a:schemeClr val="accent6"/>
                </a:solidFill>
              </a:rPr>
              <a:t>/input/diabetes-data-set/diabetes.csv")</a:t>
            </a:r>
          </a:p>
          <a:p>
            <a:endParaRPr lang="en-IN" sz="2000" dirty="0">
              <a:solidFill>
                <a:schemeClr val="accent6"/>
              </a:solidFill>
            </a:endParaRPr>
          </a:p>
          <a:p>
            <a:r>
              <a:rPr lang="en-IN" sz="2000" dirty="0">
                <a:solidFill>
                  <a:schemeClr val="accent6"/>
                </a:solidFill>
              </a:rPr>
              <a:t># DATA CLEANING</a:t>
            </a:r>
          </a:p>
          <a:p>
            <a:r>
              <a:rPr lang="en-IN" sz="2000" dirty="0">
                <a:solidFill>
                  <a:schemeClr val="accent6"/>
                </a:solidFill>
              </a:rPr>
              <a:t>print(BLUE + "\</a:t>
            </a:r>
            <a:r>
              <a:rPr lang="en-IN" sz="2000" dirty="0" err="1">
                <a:solidFill>
                  <a:schemeClr val="accent6"/>
                </a:solidFill>
              </a:rPr>
              <a:t>nDATA</a:t>
            </a:r>
            <a:r>
              <a:rPr lang="en-IN" sz="2000" dirty="0">
                <a:solidFill>
                  <a:schemeClr val="accent6"/>
                </a:solidFill>
              </a:rPr>
              <a:t> CLEANING" + RESET)</a:t>
            </a:r>
          </a:p>
          <a:p>
            <a:r>
              <a:rPr lang="en-IN" sz="2000" dirty="0">
                <a:solidFill>
                  <a:schemeClr val="accent6"/>
                </a:solidFill>
              </a:rPr>
              <a:t># --- Check for missing values</a:t>
            </a:r>
          </a:p>
          <a:p>
            <a:r>
              <a:rPr lang="en-IN" sz="2000" dirty="0" err="1">
                <a:solidFill>
                  <a:schemeClr val="accent6"/>
                </a:solidFill>
              </a:rPr>
              <a:t>missing_values</a:t>
            </a:r>
            <a:r>
              <a:rPr lang="en-IN" sz="2000" dirty="0">
                <a:solidFill>
                  <a:schemeClr val="accent6"/>
                </a:solidFill>
              </a:rPr>
              <a:t> = </a:t>
            </a:r>
            <a:r>
              <a:rPr lang="en-IN" sz="2000" dirty="0" err="1">
                <a:solidFill>
                  <a:schemeClr val="accent6"/>
                </a:solidFill>
              </a:rPr>
              <a:t>df.isnull</a:t>
            </a:r>
            <a:r>
              <a:rPr lang="en-IN" sz="2000" dirty="0">
                <a:solidFill>
                  <a:schemeClr val="accent6"/>
                </a:solidFill>
              </a:rPr>
              <a:t>().sum()</a:t>
            </a:r>
          </a:p>
          <a:p>
            <a:r>
              <a:rPr lang="en-IN" sz="2000" dirty="0">
                <a:solidFill>
                  <a:schemeClr val="accent6"/>
                </a:solidFill>
              </a:rPr>
              <a:t>print(GREEN + "Missing Values : " + RESET)</a:t>
            </a:r>
          </a:p>
          <a:p>
            <a:r>
              <a:rPr lang="en-IN" sz="2000" dirty="0">
                <a:solidFill>
                  <a:schemeClr val="accent6"/>
                </a:solidFill>
              </a:rPr>
              <a:t>print(</a:t>
            </a:r>
            <a:r>
              <a:rPr lang="en-IN" sz="2000" dirty="0" err="1">
                <a:solidFill>
                  <a:schemeClr val="accent6"/>
                </a:solidFill>
              </a:rPr>
              <a:t>missing_values</a:t>
            </a:r>
            <a:r>
              <a:rPr lang="en-IN" sz="2000" dirty="0">
                <a:solidFill>
                  <a:schemeClr val="accent6"/>
                </a:solidFill>
              </a:rPr>
              <a:t>)</a:t>
            </a:r>
          </a:p>
        </p:txBody>
      </p:sp>
    </p:spTree>
    <p:extLst>
      <p:ext uri="{BB962C8B-B14F-4D97-AF65-F5344CB8AC3E}">
        <p14:creationId xmlns:p14="http://schemas.microsoft.com/office/powerpoint/2010/main" val="1631692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943D-259D-9A5D-0D18-F3058CB8BE81}"/>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43C3FE2F-1DEC-D180-A4BD-8C3DB4DABD42}"/>
              </a:ext>
            </a:extLst>
          </p:cNvPr>
          <p:cNvSpPr>
            <a:spLocks noGrp="1"/>
          </p:cNvSpPr>
          <p:nvPr>
            <p:ph type="subTitle" idx="1"/>
          </p:nvPr>
        </p:nvSpPr>
        <p:spPr/>
        <p:txBody>
          <a:bodyPr/>
          <a:lstStyle/>
          <a:p>
            <a:endParaRPr lang="en-IN"/>
          </a:p>
        </p:txBody>
      </p:sp>
      <p:sp>
        <p:nvSpPr>
          <p:cNvPr id="4" name="TextBox 3">
            <a:extLst>
              <a:ext uri="{FF2B5EF4-FFF2-40B4-BE49-F238E27FC236}">
                <a16:creationId xmlns:a16="http://schemas.microsoft.com/office/drawing/2014/main" id="{2B663941-C289-9D6C-3025-3BE876BA8A87}"/>
              </a:ext>
            </a:extLst>
          </p:cNvPr>
          <p:cNvSpPr txBox="1"/>
          <p:nvPr/>
        </p:nvSpPr>
        <p:spPr>
          <a:xfrm>
            <a:off x="260350" y="317500"/>
            <a:ext cx="8102600" cy="4401205"/>
          </a:xfrm>
          <a:prstGeom prst="rect">
            <a:avLst/>
          </a:prstGeom>
          <a:noFill/>
        </p:spPr>
        <p:txBody>
          <a:bodyPr wrap="square" rtlCol="0">
            <a:spAutoFit/>
          </a:bodyPr>
          <a:lstStyle/>
          <a:p>
            <a:r>
              <a:rPr lang="en-IN" sz="2000" dirty="0">
                <a:solidFill>
                  <a:schemeClr val="accent6"/>
                </a:solidFill>
              </a:rPr>
              <a:t># --- Handle missing values</a:t>
            </a:r>
          </a:p>
          <a:p>
            <a:r>
              <a:rPr lang="en-IN" sz="2000" dirty="0" err="1">
                <a:solidFill>
                  <a:schemeClr val="accent6"/>
                </a:solidFill>
              </a:rPr>
              <a:t>mean_fill</a:t>
            </a:r>
            <a:r>
              <a:rPr lang="en-IN" sz="2000" dirty="0">
                <a:solidFill>
                  <a:schemeClr val="accent6"/>
                </a:solidFill>
              </a:rPr>
              <a:t> = </a:t>
            </a:r>
            <a:r>
              <a:rPr lang="en-IN" sz="2000" dirty="0" err="1">
                <a:solidFill>
                  <a:schemeClr val="accent6"/>
                </a:solidFill>
              </a:rPr>
              <a:t>df.fillna</a:t>
            </a:r>
            <a:r>
              <a:rPr lang="en-IN" sz="2000" dirty="0">
                <a:solidFill>
                  <a:schemeClr val="accent6"/>
                </a:solidFill>
              </a:rPr>
              <a:t>(</a:t>
            </a:r>
            <a:r>
              <a:rPr lang="en-IN" sz="2000" dirty="0" err="1">
                <a:solidFill>
                  <a:schemeClr val="accent6"/>
                </a:solidFill>
              </a:rPr>
              <a:t>df.mean</a:t>
            </a:r>
            <a:r>
              <a:rPr lang="en-IN" sz="2000" dirty="0">
                <a:solidFill>
                  <a:schemeClr val="accent6"/>
                </a:solidFill>
              </a:rPr>
              <a:t>())</a:t>
            </a:r>
          </a:p>
          <a:p>
            <a:r>
              <a:rPr lang="en-IN" sz="2000" dirty="0" err="1">
                <a:solidFill>
                  <a:schemeClr val="accent6"/>
                </a:solidFill>
              </a:rPr>
              <a:t>df.fillna</a:t>
            </a:r>
            <a:r>
              <a:rPr lang="en-IN" sz="2000" dirty="0">
                <a:solidFill>
                  <a:schemeClr val="accent6"/>
                </a:solidFill>
              </a:rPr>
              <a:t>(</a:t>
            </a:r>
            <a:r>
              <a:rPr lang="en-IN" sz="2000" dirty="0" err="1">
                <a:solidFill>
                  <a:schemeClr val="accent6"/>
                </a:solidFill>
              </a:rPr>
              <a:t>mean_fill</a:t>
            </a:r>
            <a:r>
              <a:rPr lang="en-IN" sz="2000" dirty="0">
                <a:solidFill>
                  <a:schemeClr val="accent6"/>
                </a:solidFill>
              </a:rPr>
              <a:t>, </a:t>
            </a:r>
            <a:r>
              <a:rPr lang="en-IN" sz="2000" dirty="0" err="1">
                <a:solidFill>
                  <a:schemeClr val="accent6"/>
                </a:solidFill>
              </a:rPr>
              <a:t>inplace</a:t>
            </a:r>
            <a:r>
              <a:rPr lang="en-IN" sz="2000" dirty="0">
                <a:solidFill>
                  <a:schemeClr val="accent6"/>
                </a:solidFill>
              </a:rPr>
              <a:t>=True)</a:t>
            </a:r>
          </a:p>
          <a:p>
            <a:r>
              <a:rPr lang="en-IN" sz="2000" dirty="0">
                <a:solidFill>
                  <a:schemeClr val="accent6"/>
                </a:solidFill>
              </a:rPr>
              <a:t># --- Check for duplicate values</a:t>
            </a:r>
          </a:p>
          <a:p>
            <a:r>
              <a:rPr lang="en-IN" sz="2000" dirty="0" err="1">
                <a:solidFill>
                  <a:schemeClr val="accent6"/>
                </a:solidFill>
              </a:rPr>
              <a:t>duplicate_values</a:t>
            </a:r>
            <a:r>
              <a:rPr lang="en-IN" sz="2000" dirty="0">
                <a:solidFill>
                  <a:schemeClr val="accent6"/>
                </a:solidFill>
              </a:rPr>
              <a:t> = </a:t>
            </a:r>
            <a:r>
              <a:rPr lang="en-IN" sz="2000" dirty="0" err="1">
                <a:solidFill>
                  <a:schemeClr val="accent6"/>
                </a:solidFill>
              </a:rPr>
              <a:t>df.duplicated</a:t>
            </a:r>
            <a:r>
              <a:rPr lang="en-IN" sz="2000" dirty="0">
                <a:solidFill>
                  <a:schemeClr val="accent6"/>
                </a:solidFill>
              </a:rPr>
              <a:t>().sum()</a:t>
            </a:r>
          </a:p>
          <a:p>
            <a:r>
              <a:rPr lang="en-IN" sz="2000" dirty="0">
                <a:solidFill>
                  <a:schemeClr val="accent6"/>
                </a:solidFill>
              </a:rPr>
              <a:t>print(GREEN + "Duplicate Values : " + RESET)</a:t>
            </a:r>
          </a:p>
          <a:p>
            <a:r>
              <a:rPr lang="en-IN" sz="2000" dirty="0">
                <a:solidFill>
                  <a:schemeClr val="accent6"/>
                </a:solidFill>
              </a:rPr>
              <a:t>print(</a:t>
            </a:r>
            <a:r>
              <a:rPr lang="en-IN" sz="2000" dirty="0" err="1">
                <a:solidFill>
                  <a:schemeClr val="accent6"/>
                </a:solidFill>
              </a:rPr>
              <a:t>duplicate_values</a:t>
            </a:r>
            <a:r>
              <a:rPr lang="en-IN" sz="2000" dirty="0">
                <a:solidFill>
                  <a:schemeClr val="accent6"/>
                </a:solidFill>
              </a:rPr>
              <a:t>)</a:t>
            </a:r>
          </a:p>
          <a:p>
            <a:r>
              <a:rPr lang="en-IN" sz="2000" dirty="0">
                <a:solidFill>
                  <a:schemeClr val="accent6"/>
                </a:solidFill>
              </a:rPr>
              <a:t># --- Drop duplicate values</a:t>
            </a:r>
          </a:p>
          <a:p>
            <a:r>
              <a:rPr lang="en-IN" sz="2000" dirty="0" err="1">
                <a:solidFill>
                  <a:schemeClr val="accent6"/>
                </a:solidFill>
              </a:rPr>
              <a:t>df.drop_duplicates</a:t>
            </a:r>
            <a:r>
              <a:rPr lang="en-IN" sz="2000" dirty="0">
                <a:solidFill>
                  <a:schemeClr val="accent6"/>
                </a:solidFill>
              </a:rPr>
              <a:t>(</a:t>
            </a:r>
            <a:r>
              <a:rPr lang="en-IN" sz="2000" dirty="0" err="1">
                <a:solidFill>
                  <a:schemeClr val="accent6"/>
                </a:solidFill>
              </a:rPr>
              <a:t>inplace</a:t>
            </a:r>
            <a:r>
              <a:rPr lang="en-IN" sz="2000" dirty="0">
                <a:solidFill>
                  <a:schemeClr val="accent6"/>
                </a:solidFill>
              </a:rPr>
              <a:t>=True)</a:t>
            </a:r>
          </a:p>
          <a:p>
            <a:endParaRPr lang="en-IN" sz="2000" dirty="0">
              <a:solidFill>
                <a:schemeClr val="accent6"/>
              </a:solidFill>
            </a:endParaRPr>
          </a:p>
          <a:p>
            <a:r>
              <a:rPr lang="en-IN" sz="2000" dirty="0">
                <a:solidFill>
                  <a:schemeClr val="accent6"/>
                </a:solidFill>
              </a:rPr>
              <a:t># DATA ANALYSIS</a:t>
            </a:r>
          </a:p>
          <a:p>
            <a:r>
              <a:rPr lang="en-IN" sz="2000" dirty="0">
                <a:solidFill>
                  <a:schemeClr val="accent6"/>
                </a:solidFill>
              </a:rPr>
              <a:t>print(BLUE + "\</a:t>
            </a:r>
            <a:r>
              <a:rPr lang="en-IN" sz="2000" dirty="0" err="1">
                <a:solidFill>
                  <a:schemeClr val="accent6"/>
                </a:solidFill>
              </a:rPr>
              <a:t>nDATA</a:t>
            </a:r>
            <a:r>
              <a:rPr lang="en-IN" sz="2000" dirty="0">
                <a:solidFill>
                  <a:schemeClr val="accent6"/>
                </a:solidFill>
              </a:rPr>
              <a:t> ANALYSIS" + RESET)</a:t>
            </a:r>
          </a:p>
          <a:p>
            <a:r>
              <a:rPr lang="en-IN" sz="2000" dirty="0">
                <a:solidFill>
                  <a:schemeClr val="accent6"/>
                </a:solidFill>
              </a:rPr>
              <a:t># --- Summary Statistics</a:t>
            </a:r>
          </a:p>
          <a:p>
            <a:r>
              <a:rPr lang="en-IN" sz="2000" dirty="0" err="1">
                <a:solidFill>
                  <a:schemeClr val="accent6"/>
                </a:solidFill>
              </a:rPr>
              <a:t>summary_stats</a:t>
            </a:r>
            <a:r>
              <a:rPr lang="en-IN" sz="2000" dirty="0">
                <a:solidFill>
                  <a:schemeClr val="accent6"/>
                </a:solidFill>
              </a:rPr>
              <a:t> = </a:t>
            </a:r>
            <a:r>
              <a:rPr lang="en-IN" sz="2000" dirty="0" err="1">
                <a:solidFill>
                  <a:schemeClr val="accent6"/>
                </a:solidFill>
              </a:rPr>
              <a:t>df.describe</a:t>
            </a:r>
            <a:r>
              <a:rPr lang="en-IN" sz="2000" dirty="0">
                <a:solidFill>
                  <a:schemeClr val="accent6"/>
                </a:solidFill>
              </a:rPr>
              <a:t>()</a:t>
            </a:r>
          </a:p>
        </p:txBody>
      </p:sp>
    </p:spTree>
    <p:extLst>
      <p:ext uri="{BB962C8B-B14F-4D97-AF65-F5344CB8AC3E}">
        <p14:creationId xmlns:p14="http://schemas.microsoft.com/office/powerpoint/2010/main" val="1217446063"/>
      </p:ext>
    </p:extLst>
  </p:cSld>
  <p:clrMapOvr>
    <a:masterClrMapping/>
  </p:clrMapOvr>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TotalTime>
  <Words>2330</Words>
  <Application>Microsoft Office PowerPoint</Application>
  <PresentationFormat>On-screen Show (16:9)</PresentationFormat>
  <Paragraphs>265</Paragraphs>
  <Slides>30</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Georgia</vt:lpstr>
      <vt:lpstr>Proxima Nova</vt:lpstr>
      <vt:lpstr>Wingdings</vt:lpstr>
      <vt:lpstr>STIXGeneral-Regular</vt:lpstr>
      <vt:lpstr>Aharoni</vt:lpstr>
      <vt:lpstr>Montserrat</vt:lpstr>
      <vt:lpstr>Bebas Neue</vt:lpstr>
      <vt:lpstr>Montserrat Black</vt:lpstr>
      <vt:lpstr>Arial Black</vt:lpstr>
      <vt:lpstr>Roboto</vt:lpstr>
      <vt:lpstr>Artificial Intelligence (AI) Technology Consulting by Slidesgo</vt:lpstr>
      <vt:lpstr>AI BASEDDIABETES-PREDICTION PHASE-5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DIABETES-PREDICTION USING AI TECHNOLOGY</dc:title>
  <dc:creator>RAMYA D</dc:creator>
  <cp:lastModifiedBy>RAMYA D</cp:lastModifiedBy>
  <cp:revision>10</cp:revision>
  <dcterms:modified xsi:type="dcterms:W3CDTF">2023-11-01T08:38:50Z</dcterms:modified>
</cp:coreProperties>
</file>